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60"/>
  </p:notesMasterIdLst>
  <p:handoutMasterIdLst>
    <p:handoutMasterId r:id="rId61"/>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333"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77" r:id="rId47"/>
    <p:sldId id="334" r:id="rId48"/>
    <p:sldId id="335" r:id="rId49"/>
    <p:sldId id="289" r:id="rId50"/>
    <p:sldId id="320" r:id="rId51"/>
    <p:sldId id="345" r:id="rId52"/>
    <p:sldId id="274" r:id="rId53"/>
    <p:sldId id="329" r:id="rId54"/>
    <p:sldId id="336" r:id="rId55"/>
    <p:sldId id="337" r:id="rId56"/>
    <p:sldId id="338" r:id="rId57"/>
    <p:sldId id="339" r:id="rId58"/>
    <p:sldId id="340" r:id="rId59"/>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501"/>
    <p:restoredTop sz="96247" autoAdjust="0"/>
  </p:normalViewPr>
  <p:slideViewPr>
    <p:cSldViewPr snapToGrid="0" snapToObjects="1">
      <p:cViewPr varScale="1">
        <p:scale>
          <a:sx n="107" d="100"/>
          <a:sy n="107" d="100"/>
        </p:scale>
        <p:origin x="930" y="10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presProps" Target="presProps.xml"/><Relationship Id="rId68"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tableStyles" Target="tableStyles.xml"/><Relationship Id="rId5" Type="http://schemas.openxmlformats.org/officeDocument/2006/relationships/slide" Target="slides/slide1.xml"/><Relationship Id="rId61" Type="http://schemas.openxmlformats.org/officeDocument/2006/relationships/handoutMaster" Target="handoutMasters/handoutMaster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notesMaster" Target="notesMasters/notesMaster1.xml"/><Relationship Id="rId65"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3/6/2025</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3/6/2025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B92842-0402-62EB-DA97-7EECFE608DA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88974D1-4F3B-DBC5-1FD8-667F66E6EE2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5DEC4A1-1D77-D8DC-BDEE-F358BB9DA9EC}"/>
              </a:ext>
            </a:extLst>
          </p:cNvPr>
          <p:cNvSpPr>
            <a:spLocks noGrp="1"/>
          </p:cNvSpPr>
          <p:nvPr>
            <p:ph type="body" idx="1"/>
          </p:nvPr>
        </p:nvSpPr>
        <p:spPr/>
        <p:txBody>
          <a:bodyPr/>
          <a:lstStyle/>
          <a:p>
            <a:pPr marL="0" indent="0">
              <a:buNone/>
            </a:pPr>
            <a:endParaRPr lang="en-US"/>
          </a:p>
        </p:txBody>
      </p:sp>
      <p:sp>
        <p:nvSpPr>
          <p:cNvPr id="4" name="Slide Number Placeholder 3">
            <a:extLst>
              <a:ext uri="{FF2B5EF4-FFF2-40B4-BE49-F238E27FC236}">
                <a16:creationId xmlns:a16="http://schemas.microsoft.com/office/drawing/2014/main" id="{4253DC4A-53AE-EA4C-B976-8D5B719A32D6}"/>
              </a:ext>
            </a:extLst>
          </p:cNvPr>
          <p:cNvSpPr>
            <a:spLocks noGrp="1"/>
          </p:cNvSpPr>
          <p:nvPr>
            <p:ph type="sldNum" sz="quarter" idx="5"/>
          </p:nvPr>
        </p:nvSpPr>
        <p:spPr/>
        <p:txBody>
          <a:bodyPr/>
          <a:lstStyle/>
          <a:p>
            <a:fld id="{EEBDA0E2-FEBD-4B65-8F16-724CF984F377}" type="slidenum">
              <a:rPr lang="en-US" smtClean="0"/>
              <a:t>54</a:t>
            </a:fld>
            <a:endParaRPr lang="en-US"/>
          </a:p>
        </p:txBody>
      </p:sp>
    </p:spTree>
    <p:extLst>
      <p:ext uri="{BB962C8B-B14F-4D97-AF65-F5344CB8AC3E}">
        <p14:creationId xmlns:p14="http://schemas.microsoft.com/office/powerpoint/2010/main" val="1205855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067135-2DCA-DD9A-E70B-CBCE7B166EA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8D90D89-119E-D09A-1A47-F4E29B3B1C4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23A03F5-D0DB-49C4-4375-303A4EE7B83A}"/>
              </a:ext>
            </a:extLst>
          </p:cNvPr>
          <p:cNvSpPr>
            <a:spLocks noGrp="1"/>
          </p:cNvSpPr>
          <p:nvPr>
            <p:ph type="body" idx="1"/>
          </p:nvPr>
        </p:nvSpPr>
        <p:spPr/>
        <p:txBody>
          <a:bodyPr/>
          <a:lstStyle/>
          <a:p>
            <a:pPr marL="0" indent="0">
              <a:buNone/>
            </a:pPr>
            <a:endParaRPr lang="en-US"/>
          </a:p>
        </p:txBody>
      </p:sp>
      <p:sp>
        <p:nvSpPr>
          <p:cNvPr id="4" name="Slide Number Placeholder 3">
            <a:extLst>
              <a:ext uri="{FF2B5EF4-FFF2-40B4-BE49-F238E27FC236}">
                <a16:creationId xmlns:a16="http://schemas.microsoft.com/office/drawing/2014/main" id="{4F8E8BDF-A4E0-0ED1-0B0E-DB28DBC7F1D5}"/>
              </a:ext>
            </a:extLst>
          </p:cNvPr>
          <p:cNvSpPr>
            <a:spLocks noGrp="1"/>
          </p:cNvSpPr>
          <p:nvPr>
            <p:ph type="sldNum" sz="quarter" idx="5"/>
          </p:nvPr>
        </p:nvSpPr>
        <p:spPr/>
        <p:txBody>
          <a:bodyPr/>
          <a:lstStyle/>
          <a:p>
            <a:fld id="{EEBDA0E2-FEBD-4B65-8F16-724CF984F377}" type="slidenum">
              <a:rPr lang="en-US" smtClean="0"/>
              <a:t>55</a:t>
            </a:fld>
            <a:endParaRPr lang="en-US"/>
          </a:p>
        </p:txBody>
      </p:sp>
    </p:spTree>
    <p:extLst>
      <p:ext uri="{BB962C8B-B14F-4D97-AF65-F5344CB8AC3E}">
        <p14:creationId xmlns:p14="http://schemas.microsoft.com/office/powerpoint/2010/main" val="39911942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EEBDA0E2-FEBD-4B65-8F16-724CF984F377}" type="slidenum">
              <a:rPr lang="en-US" smtClean="0"/>
              <a:t>10</a:t>
            </a:fld>
            <a:endParaRPr lang="en-US"/>
          </a:p>
        </p:txBody>
      </p:sp>
    </p:spTree>
    <p:extLst>
      <p:ext uri="{BB962C8B-B14F-4D97-AF65-F5344CB8AC3E}">
        <p14:creationId xmlns:p14="http://schemas.microsoft.com/office/powerpoint/2010/main" val="6551313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43</a:t>
            </a:fld>
            <a:endParaRPr lang="en-US"/>
          </a:p>
        </p:txBody>
      </p:sp>
    </p:spTree>
    <p:extLst>
      <p:ext uri="{BB962C8B-B14F-4D97-AF65-F5344CB8AC3E}">
        <p14:creationId xmlns:p14="http://schemas.microsoft.com/office/powerpoint/2010/main" val="14815360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A1F598-4A19-5C0F-A1A3-3B285CB8EFC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7F59EB8-44EF-F4AD-916A-9FE4E051DB2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790D236-1F29-4502-02E0-2A9B1B1A731B}"/>
              </a:ext>
            </a:extLst>
          </p:cNvPr>
          <p:cNvSpPr>
            <a:spLocks noGrp="1"/>
          </p:cNvSpPr>
          <p:nvPr>
            <p:ph type="body" idx="1"/>
          </p:nvPr>
        </p:nvSpPr>
        <p:spPr/>
        <p:txBody>
          <a:bodyPr/>
          <a:lstStyle/>
          <a:p>
            <a:pPr marL="0" indent="0">
              <a:buNone/>
            </a:pPr>
            <a:endParaRPr lang="en-US"/>
          </a:p>
        </p:txBody>
      </p:sp>
      <p:sp>
        <p:nvSpPr>
          <p:cNvPr id="4" name="Slide Number Placeholder 3">
            <a:extLst>
              <a:ext uri="{FF2B5EF4-FFF2-40B4-BE49-F238E27FC236}">
                <a16:creationId xmlns:a16="http://schemas.microsoft.com/office/drawing/2014/main" id="{95451E13-36AA-CE4F-4736-16A3C4020997}"/>
              </a:ext>
            </a:extLst>
          </p:cNvPr>
          <p:cNvSpPr>
            <a:spLocks noGrp="1"/>
          </p:cNvSpPr>
          <p:nvPr>
            <p:ph type="sldNum" sz="quarter" idx="5"/>
          </p:nvPr>
        </p:nvSpPr>
        <p:spPr/>
        <p:txBody>
          <a:bodyPr/>
          <a:lstStyle/>
          <a:p>
            <a:fld id="{EEBDA0E2-FEBD-4B65-8F16-724CF984F377}" type="slidenum">
              <a:rPr lang="en-US" smtClean="0"/>
              <a:t>44</a:t>
            </a:fld>
            <a:endParaRPr lang="en-US"/>
          </a:p>
        </p:txBody>
      </p:sp>
    </p:spTree>
    <p:extLst>
      <p:ext uri="{BB962C8B-B14F-4D97-AF65-F5344CB8AC3E}">
        <p14:creationId xmlns:p14="http://schemas.microsoft.com/office/powerpoint/2010/main" val="24680141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C6D9F0-D236-88F4-05B4-D32579DA525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DC3A1D4-567A-5E96-50BA-BC02D1F7D35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CA1D517-F21C-2C69-5927-225401C3812C}"/>
              </a:ext>
            </a:extLst>
          </p:cNvPr>
          <p:cNvSpPr>
            <a:spLocks noGrp="1"/>
          </p:cNvSpPr>
          <p:nvPr>
            <p:ph type="body" idx="1"/>
          </p:nvPr>
        </p:nvSpPr>
        <p:spPr/>
        <p:txBody>
          <a:bodyPr/>
          <a:lstStyle/>
          <a:p>
            <a:pPr marL="0" indent="0">
              <a:buNone/>
            </a:pPr>
            <a:endParaRPr lang="en-US"/>
          </a:p>
        </p:txBody>
      </p:sp>
      <p:sp>
        <p:nvSpPr>
          <p:cNvPr id="4" name="Slide Number Placeholder 3">
            <a:extLst>
              <a:ext uri="{FF2B5EF4-FFF2-40B4-BE49-F238E27FC236}">
                <a16:creationId xmlns:a16="http://schemas.microsoft.com/office/drawing/2014/main" id="{2CF57C46-237C-FD88-165E-856AB9FF5A3D}"/>
              </a:ext>
            </a:extLst>
          </p:cNvPr>
          <p:cNvSpPr>
            <a:spLocks noGrp="1"/>
          </p:cNvSpPr>
          <p:nvPr>
            <p:ph type="sldNum" sz="quarter" idx="5"/>
          </p:nvPr>
        </p:nvSpPr>
        <p:spPr/>
        <p:txBody>
          <a:bodyPr/>
          <a:lstStyle/>
          <a:p>
            <a:fld id="{EEBDA0E2-FEBD-4B65-8F16-724CF984F377}" type="slidenum">
              <a:rPr lang="en-US" smtClean="0"/>
              <a:t>45</a:t>
            </a:fld>
            <a:endParaRPr lang="en-US"/>
          </a:p>
        </p:txBody>
      </p:sp>
    </p:spTree>
    <p:extLst>
      <p:ext uri="{BB962C8B-B14F-4D97-AF65-F5344CB8AC3E}">
        <p14:creationId xmlns:p14="http://schemas.microsoft.com/office/powerpoint/2010/main" val="39565828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76DE17-14B1-B5A0-DCB1-896AD79FEF1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7E46704-52EB-704D-3444-513209EF222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6028B3C-59C1-4F44-884C-0C99627E38DE}"/>
              </a:ext>
            </a:extLst>
          </p:cNvPr>
          <p:cNvSpPr>
            <a:spLocks noGrp="1"/>
          </p:cNvSpPr>
          <p:nvPr>
            <p:ph type="body" idx="1"/>
          </p:nvPr>
        </p:nvSpPr>
        <p:spPr/>
        <p:txBody>
          <a:bodyPr/>
          <a:lstStyle/>
          <a:p>
            <a:pPr marL="0" indent="0">
              <a:buNone/>
            </a:pPr>
            <a:endParaRPr lang="en-US"/>
          </a:p>
        </p:txBody>
      </p:sp>
      <p:sp>
        <p:nvSpPr>
          <p:cNvPr id="4" name="Slide Number Placeholder 3">
            <a:extLst>
              <a:ext uri="{FF2B5EF4-FFF2-40B4-BE49-F238E27FC236}">
                <a16:creationId xmlns:a16="http://schemas.microsoft.com/office/drawing/2014/main" id="{58CB7C09-D7AD-8E13-51D2-A9AADE1082C1}"/>
              </a:ext>
            </a:extLst>
          </p:cNvPr>
          <p:cNvSpPr>
            <a:spLocks noGrp="1"/>
          </p:cNvSpPr>
          <p:nvPr>
            <p:ph type="sldNum" sz="quarter" idx="5"/>
          </p:nvPr>
        </p:nvSpPr>
        <p:spPr/>
        <p:txBody>
          <a:bodyPr/>
          <a:lstStyle/>
          <a:p>
            <a:fld id="{EEBDA0E2-FEBD-4B65-8F16-724CF984F377}" type="slidenum">
              <a:rPr lang="en-US" smtClean="0"/>
              <a:t>51</a:t>
            </a:fld>
            <a:endParaRPr lang="en-US"/>
          </a:p>
        </p:txBody>
      </p:sp>
    </p:spTree>
    <p:extLst>
      <p:ext uri="{BB962C8B-B14F-4D97-AF65-F5344CB8AC3E}">
        <p14:creationId xmlns:p14="http://schemas.microsoft.com/office/powerpoint/2010/main" val="6242230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23473F-322E-F705-DFB8-551E738E16A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5297944-9871-01E9-E4DF-9D8ABD1ACF1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F47854C-F571-2247-46BB-001C23B0DFDB}"/>
              </a:ext>
            </a:extLst>
          </p:cNvPr>
          <p:cNvSpPr>
            <a:spLocks noGrp="1"/>
          </p:cNvSpPr>
          <p:nvPr>
            <p:ph type="body" idx="1"/>
          </p:nvPr>
        </p:nvSpPr>
        <p:spPr/>
        <p:txBody>
          <a:bodyPr/>
          <a:lstStyle/>
          <a:p>
            <a:pPr marL="0" indent="0">
              <a:buNone/>
            </a:pPr>
            <a:endParaRPr lang="en-US"/>
          </a:p>
        </p:txBody>
      </p:sp>
      <p:sp>
        <p:nvSpPr>
          <p:cNvPr id="4" name="Slide Number Placeholder 3">
            <a:extLst>
              <a:ext uri="{FF2B5EF4-FFF2-40B4-BE49-F238E27FC236}">
                <a16:creationId xmlns:a16="http://schemas.microsoft.com/office/drawing/2014/main" id="{FB289D24-372D-4198-C433-7ACC1131536C}"/>
              </a:ext>
            </a:extLst>
          </p:cNvPr>
          <p:cNvSpPr>
            <a:spLocks noGrp="1"/>
          </p:cNvSpPr>
          <p:nvPr>
            <p:ph type="sldNum" sz="quarter" idx="5"/>
          </p:nvPr>
        </p:nvSpPr>
        <p:spPr/>
        <p:txBody>
          <a:bodyPr/>
          <a:lstStyle/>
          <a:p>
            <a:fld id="{EEBDA0E2-FEBD-4B65-8F16-724CF984F377}" type="slidenum">
              <a:rPr lang="en-US" smtClean="0"/>
              <a:t>52</a:t>
            </a:fld>
            <a:endParaRPr lang="en-US"/>
          </a:p>
        </p:txBody>
      </p:sp>
    </p:spTree>
    <p:extLst>
      <p:ext uri="{BB962C8B-B14F-4D97-AF65-F5344CB8AC3E}">
        <p14:creationId xmlns:p14="http://schemas.microsoft.com/office/powerpoint/2010/main" val="18844701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8A747E-69D9-8FD3-3AAE-8D7FA1E8A11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736AD6D-5125-9FC4-0B53-E4B9515CA7D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DCB893F-6378-778C-E19B-7FB6A2000898}"/>
              </a:ext>
            </a:extLst>
          </p:cNvPr>
          <p:cNvSpPr>
            <a:spLocks noGrp="1"/>
          </p:cNvSpPr>
          <p:nvPr>
            <p:ph type="body" idx="1"/>
          </p:nvPr>
        </p:nvSpPr>
        <p:spPr/>
        <p:txBody>
          <a:bodyPr/>
          <a:lstStyle/>
          <a:p>
            <a:pPr marL="0" indent="0">
              <a:buNone/>
            </a:pPr>
            <a:endParaRPr lang="en-US"/>
          </a:p>
        </p:txBody>
      </p:sp>
      <p:sp>
        <p:nvSpPr>
          <p:cNvPr id="4" name="Slide Number Placeholder 3">
            <a:extLst>
              <a:ext uri="{FF2B5EF4-FFF2-40B4-BE49-F238E27FC236}">
                <a16:creationId xmlns:a16="http://schemas.microsoft.com/office/drawing/2014/main" id="{796AAC2C-C349-E2AF-164E-5E49140DAA01}"/>
              </a:ext>
            </a:extLst>
          </p:cNvPr>
          <p:cNvSpPr>
            <a:spLocks noGrp="1"/>
          </p:cNvSpPr>
          <p:nvPr>
            <p:ph type="sldNum" sz="quarter" idx="5"/>
          </p:nvPr>
        </p:nvSpPr>
        <p:spPr/>
        <p:txBody>
          <a:bodyPr/>
          <a:lstStyle/>
          <a:p>
            <a:fld id="{EEBDA0E2-FEBD-4B65-8F16-724CF984F377}" type="slidenum">
              <a:rPr lang="en-US" smtClean="0"/>
              <a:t>53</a:t>
            </a:fld>
            <a:endParaRPr lang="en-US"/>
          </a:p>
        </p:txBody>
      </p:sp>
    </p:spTree>
    <p:extLst>
      <p:ext uri="{BB962C8B-B14F-4D97-AF65-F5344CB8AC3E}">
        <p14:creationId xmlns:p14="http://schemas.microsoft.com/office/powerpoint/2010/main" val="24687492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3/6/2025</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3/6/2025</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3/6/2025</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3/6/2025</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3/6/2025</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3/6/2025</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3/6/2025</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3/6/2025</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3/6/2025</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3/6/2025</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39.png"/><Relationship Id="rId4" Type="http://schemas.openxmlformats.org/officeDocument/2006/relationships/image" Target="../media/image38.png"/></Relationships>
</file>

<file path=ppt/slides/_rels/slide3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3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923330"/>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Dauren Yeleukenov	</a:t>
            </a:r>
          </a:p>
          <a:p>
            <a:r>
              <a:rPr lang="en-US" dirty="0">
                <a:solidFill>
                  <a:schemeClr val="bg2"/>
                </a:solidFill>
                <a:latin typeface="Abadi" panose="020B0604020104020204" pitchFamily="34" charset="0"/>
                <a:ea typeface="SF Pro" pitchFamily="2" charset="0"/>
                <a:cs typeface="SF Pro" pitchFamily="2" charset="0"/>
              </a:rPr>
              <a:t>March 10</a:t>
            </a:r>
            <a:r>
              <a:rPr lang="en-US" baseline="30000" dirty="0">
                <a:solidFill>
                  <a:schemeClr val="bg2"/>
                </a:solidFill>
                <a:latin typeface="Abadi" panose="020B0604020104020204" pitchFamily="34" charset="0"/>
                <a:ea typeface="SF Pro" pitchFamily="2" charset="0"/>
                <a:cs typeface="SF Pro" pitchFamily="2" charset="0"/>
              </a:rPr>
              <a:t>th</a:t>
            </a:r>
            <a:r>
              <a:rPr lang="en-US" dirty="0">
                <a:solidFill>
                  <a:schemeClr val="bg2"/>
                </a:solidFill>
                <a:latin typeface="Abadi" panose="020B0604020104020204" pitchFamily="34" charset="0"/>
                <a:ea typeface="SF Pro" pitchFamily="2" charset="0"/>
                <a:cs typeface="SF Pro" pitchFamily="2" charset="0"/>
              </a:rPr>
              <a:t>, 2025.</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00635" y="1517276"/>
            <a:ext cx="7600686" cy="4351338"/>
          </a:xfrm>
          <a:prstGeom prst="rect">
            <a:avLst/>
          </a:prstGeom>
        </p:spPr>
        <p:txBody>
          <a:bodyPr/>
          <a:lstStyle/>
          <a:p>
            <a:pPr marL="0" indent="0" algn="just">
              <a:buNone/>
            </a:pPr>
            <a:r>
              <a:rPr lang="en-US" sz="1500" dirty="0">
                <a:latin typeface="Abadi" panose="020B0604020104020204" pitchFamily="34" charset="0"/>
              </a:rPr>
              <a:t>The third part focuses on data wrangling and exploratory data analysis to prepare for the Falcon 9 landing prediction model. This essential preparatory phase transforms raw data into meaningful training labels by examining landing outcomes.</a:t>
            </a:r>
          </a:p>
          <a:p>
            <a:pPr marL="0" indent="0" algn="just">
              <a:buNone/>
            </a:pPr>
            <a:r>
              <a:rPr lang="en-US" sz="1500" dirty="0">
                <a:latin typeface="Abadi" panose="020B0604020104020204" pitchFamily="34" charset="0"/>
              </a:rPr>
              <a:t>The process begins by importing pandas and </a:t>
            </a:r>
            <a:r>
              <a:rPr lang="en-US" sz="1500" dirty="0" err="1">
                <a:latin typeface="Abadi" panose="020B0604020104020204" pitchFamily="34" charset="0"/>
              </a:rPr>
              <a:t>numpy</a:t>
            </a:r>
            <a:r>
              <a:rPr lang="en-US" sz="1500" dirty="0">
                <a:latin typeface="Abadi" panose="020B0604020104020204" pitchFamily="34" charset="0"/>
              </a:rPr>
              <a:t> libraries before loading the SpaceX dataset collected in the previous steps. The notebook first analyzes missing values, determining that only the </a:t>
            </a:r>
            <a:r>
              <a:rPr lang="en-US" sz="1500" dirty="0" err="1">
                <a:latin typeface="Abadi" panose="020B0604020104020204" pitchFamily="34" charset="0"/>
              </a:rPr>
              <a:t>LandingPad</a:t>
            </a:r>
            <a:r>
              <a:rPr lang="en-US" sz="1500" dirty="0">
                <a:latin typeface="Abadi" panose="020B0604020104020204" pitchFamily="34" charset="0"/>
              </a:rPr>
              <a:t> column has missing data (approximately 29%). It then progresses through systematic exploratory analysis of three key areas: launch sites (with CCAFS SLC 40 being the most frequent), orbit types (with GTO, ISS, and VLEO being the most common), and landing outcomes.</a:t>
            </a:r>
          </a:p>
          <a:p>
            <a:pPr marL="0" indent="0" algn="just">
              <a:buNone/>
            </a:pPr>
            <a:r>
              <a:rPr lang="en-US" sz="1500" dirty="0">
                <a:latin typeface="Abadi" panose="020B0604020104020204" pitchFamily="34" charset="0"/>
              </a:rPr>
              <a:t>The critical transformation occurs when analyzing the landing outcomes column, which contains values like "True ASDS" (successful drone ship landing), "False Ocean" (unsuccessful ocean landing), and "None </a:t>
            </a:r>
            <a:r>
              <a:rPr lang="en-US" sz="1500" dirty="0" err="1">
                <a:latin typeface="Abadi" panose="020B0604020104020204" pitchFamily="34" charset="0"/>
              </a:rPr>
              <a:t>None</a:t>
            </a:r>
            <a:r>
              <a:rPr lang="en-US" sz="1500" dirty="0">
                <a:latin typeface="Abadi" panose="020B0604020104020204" pitchFamily="34" charset="0"/>
              </a:rPr>
              <a:t>" (no landing attempt). These diverse outcomes are converted into a binary classification variable where 1 represents successful landings and 0 represents unsuccessful ones. This conversion creates the target variable for subsequent machine learning models.</a:t>
            </a:r>
          </a:p>
          <a:p>
            <a:pPr marL="0" indent="0" algn="just">
              <a:buNone/>
            </a:pPr>
            <a:r>
              <a:rPr lang="en-US" sz="1500" dirty="0">
                <a:latin typeface="Abadi" panose="020B0604020104020204" pitchFamily="34" charset="0"/>
              </a:rPr>
              <a:t>The notebook concludes by calculating the overall success rate of Falcon 9 first stage landings, revealing that approximately 67% of the missions achieved successful landings. This processed dataset with clearly defined labels forms the foundation for predictive modeling in later stages of the project.</a:t>
            </a:r>
          </a:p>
          <a:p>
            <a:pPr marL="0" indent="0">
              <a:buNone/>
            </a:pPr>
            <a:r>
              <a:rPr lang="en-US" sz="1500" dirty="0">
                <a:solidFill>
                  <a:srgbClr val="FF0000"/>
                </a:solidFill>
                <a:latin typeface="Abadi" panose="020B0604020104020204" pitchFamily="34" charset="0"/>
              </a:rPr>
              <a:t>https://github.com/daureny/IBM_course/blob/main/labs-jupyter-spacex-Data%20wrangling%20(1).ipynb</a:t>
            </a:r>
            <a:endParaRPr lang="en-US" sz="1500" dirty="0"/>
          </a:p>
          <a:p>
            <a:endParaRPr lang="en-US" sz="1500" dirty="0"/>
          </a:p>
          <a:p>
            <a:endParaRPr lang="en-US" sz="1500"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pic>
        <p:nvPicPr>
          <p:cNvPr id="3" name="Рисунок 2">
            <a:extLst>
              <a:ext uri="{FF2B5EF4-FFF2-40B4-BE49-F238E27FC236}">
                <a16:creationId xmlns:a16="http://schemas.microsoft.com/office/drawing/2014/main" id="{65AA2E9E-54AE-C020-0D66-51F6F8B0F2EB}"/>
              </a:ext>
            </a:extLst>
          </p:cNvPr>
          <p:cNvPicPr>
            <a:picLocks noChangeAspect="1"/>
          </p:cNvPicPr>
          <p:nvPr/>
        </p:nvPicPr>
        <p:blipFill>
          <a:blip r:embed="rId4"/>
          <a:stretch>
            <a:fillRect/>
          </a:stretch>
        </p:blipFill>
        <p:spPr>
          <a:xfrm>
            <a:off x="8201321" y="1501036"/>
            <a:ext cx="3311327" cy="4451895"/>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54424" y="1470212"/>
            <a:ext cx="6920751" cy="4555361"/>
          </a:xfrm>
          <a:prstGeom prst="rect">
            <a:avLst/>
          </a:prstGeom>
        </p:spPr>
        <p:txBody>
          <a:bodyPr lIns="91440" tIns="45720" rIns="91440" bIns="45720" anchor="t"/>
          <a:lstStyle/>
          <a:p>
            <a:pPr marL="0" indent="0" algn="just">
              <a:lnSpc>
                <a:spcPct val="100000"/>
              </a:lnSpc>
              <a:spcBef>
                <a:spcPts val="1400"/>
              </a:spcBef>
              <a:buNone/>
            </a:pPr>
            <a:r>
              <a:rPr lang="en-US" sz="1300" dirty="0">
                <a:solidFill>
                  <a:schemeClr val="accent3">
                    <a:lumMod val="25000"/>
                  </a:schemeClr>
                </a:solidFill>
                <a:latin typeface="Abadi"/>
              </a:rPr>
              <a:t>The fourth </a:t>
            </a:r>
            <a:r>
              <a:rPr lang="en-US" sz="1300" dirty="0" err="1">
                <a:solidFill>
                  <a:schemeClr val="accent3">
                    <a:lumMod val="25000"/>
                  </a:schemeClr>
                </a:solidFill>
                <a:latin typeface="Abadi"/>
              </a:rPr>
              <a:t>Jupyter</a:t>
            </a:r>
            <a:r>
              <a:rPr lang="en-US" sz="1300" dirty="0">
                <a:solidFill>
                  <a:schemeClr val="accent3">
                    <a:lumMod val="25000"/>
                  </a:schemeClr>
                </a:solidFill>
                <a:latin typeface="Abadi"/>
              </a:rPr>
              <a:t> notebook in the SpaceX Falcon 9 First Stage Landing Prediction project focuses on exploring the previously labeled dataset and preparing features for machine learning. This critical stage provides visual insights into variables affecting landing success and structures the data for predictive modeling. The process begins by importing essential libraries (pandas, </a:t>
            </a:r>
            <a:r>
              <a:rPr lang="en-US" sz="1300" dirty="0" err="1">
                <a:solidFill>
                  <a:schemeClr val="accent3">
                    <a:lumMod val="25000"/>
                  </a:schemeClr>
                </a:solidFill>
                <a:latin typeface="Abadi"/>
              </a:rPr>
              <a:t>numpy</a:t>
            </a:r>
            <a:r>
              <a:rPr lang="en-US" sz="1300" dirty="0">
                <a:solidFill>
                  <a:schemeClr val="accent3">
                    <a:lumMod val="25000"/>
                  </a:schemeClr>
                </a:solidFill>
                <a:latin typeface="Abadi"/>
              </a:rPr>
              <a:t>, matplotlib, and seaborn) and loading the labeled dataset created in the previous data wrangling step. This dataset already contains the crucial "Class" column where 1 represents successful landings and 0 represents unsuccessful ones.</a:t>
            </a:r>
          </a:p>
          <a:p>
            <a:pPr marL="0" indent="0" algn="just">
              <a:lnSpc>
                <a:spcPct val="100000"/>
              </a:lnSpc>
              <a:spcBef>
                <a:spcPts val="1400"/>
              </a:spcBef>
              <a:buNone/>
            </a:pPr>
            <a:r>
              <a:rPr lang="en-US" sz="1300" dirty="0">
                <a:solidFill>
                  <a:schemeClr val="accent3">
                    <a:lumMod val="25000"/>
                  </a:schemeClr>
                </a:solidFill>
                <a:latin typeface="Abadi"/>
              </a:rPr>
              <a:t>In the exploratory data analysis phase, the notebook systematically investigates relationships between various factors and landing success through multiple visualizations: </a:t>
            </a:r>
            <a:r>
              <a:rPr lang="ru-RU" sz="1300" dirty="0">
                <a:solidFill>
                  <a:schemeClr val="accent3">
                    <a:lumMod val="25000"/>
                  </a:schemeClr>
                </a:solidFill>
                <a:latin typeface="Abadi"/>
              </a:rPr>
              <a:t>1) </a:t>
            </a:r>
            <a:r>
              <a:rPr lang="en-US" sz="1300" dirty="0">
                <a:solidFill>
                  <a:schemeClr val="accent3">
                    <a:lumMod val="25000"/>
                  </a:schemeClr>
                </a:solidFill>
                <a:latin typeface="Abadi"/>
              </a:rPr>
              <a:t>Flight number and payload mass plotted together reveal that more recent flights had higher success rates, irrespective of payload mass, </a:t>
            </a:r>
            <a:r>
              <a:rPr lang="ru-RU" sz="1300" dirty="0">
                <a:solidFill>
                  <a:schemeClr val="accent3">
                    <a:lumMod val="25000"/>
                  </a:schemeClr>
                </a:solidFill>
                <a:latin typeface="Abadi"/>
              </a:rPr>
              <a:t>2) </a:t>
            </a:r>
            <a:r>
              <a:rPr lang="en-US" sz="1300" dirty="0">
                <a:solidFill>
                  <a:schemeClr val="accent3">
                    <a:lumMod val="25000"/>
                  </a:schemeClr>
                </a:solidFill>
                <a:latin typeface="Abadi"/>
              </a:rPr>
              <a:t>Analysis of launch sites shows each site's landing success pattern over time, </a:t>
            </a:r>
            <a:r>
              <a:rPr lang="ru-RU" sz="1300" dirty="0">
                <a:solidFill>
                  <a:schemeClr val="accent3">
                    <a:lumMod val="25000"/>
                  </a:schemeClr>
                </a:solidFill>
                <a:latin typeface="Abadi"/>
              </a:rPr>
              <a:t>3) </a:t>
            </a:r>
            <a:r>
              <a:rPr lang="en-US" sz="1300" dirty="0">
                <a:solidFill>
                  <a:schemeClr val="accent3">
                    <a:lumMod val="25000"/>
                  </a:schemeClr>
                </a:solidFill>
                <a:latin typeface="Abadi"/>
              </a:rPr>
              <a:t>Visualization of payload mass by launch site indicates that certain sites accommodate heavier payloads, </a:t>
            </a:r>
            <a:r>
              <a:rPr lang="ru-RU" sz="1300" dirty="0">
                <a:solidFill>
                  <a:schemeClr val="accent3">
                    <a:lumMod val="25000"/>
                  </a:schemeClr>
                </a:solidFill>
                <a:latin typeface="Abadi"/>
              </a:rPr>
              <a:t>4) </a:t>
            </a:r>
            <a:r>
              <a:rPr lang="en-US" sz="1300" dirty="0">
                <a:solidFill>
                  <a:schemeClr val="accent3">
                    <a:lumMod val="25000"/>
                  </a:schemeClr>
                </a:solidFill>
                <a:latin typeface="Abadi"/>
              </a:rPr>
              <a:t>Orbit-specific success rates demonstrate varying levels of difficulty in achieving successful landings for different orbit types, </a:t>
            </a:r>
            <a:r>
              <a:rPr lang="ru-RU" sz="1300" dirty="0">
                <a:solidFill>
                  <a:schemeClr val="accent3">
                    <a:lumMod val="25000"/>
                  </a:schemeClr>
                </a:solidFill>
                <a:latin typeface="Abadi"/>
              </a:rPr>
              <a:t>5) </a:t>
            </a:r>
            <a:r>
              <a:rPr lang="en-US" sz="1300" dirty="0">
                <a:solidFill>
                  <a:schemeClr val="accent3">
                    <a:lumMod val="25000"/>
                  </a:schemeClr>
                </a:solidFill>
                <a:latin typeface="Abadi"/>
              </a:rPr>
              <a:t>A yearly trend analysis shows a clear improvement in success rates over time as SpaceX refined their technology</a:t>
            </a:r>
          </a:p>
          <a:p>
            <a:pPr marL="0" indent="0" algn="just">
              <a:lnSpc>
                <a:spcPct val="100000"/>
              </a:lnSpc>
              <a:spcBef>
                <a:spcPts val="1400"/>
              </a:spcBef>
              <a:buNone/>
            </a:pPr>
            <a:r>
              <a:rPr lang="en-US" sz="1300" dirty="0">
                <a:solidFill>
                  <a:schemeClr val="accent3">
                    <a:lumMod val="25000"/>
                  </a:schemeClr>
                </a:solidFill>
                <a:latin typeface="Abadi"/>
              </a:rPr>
              <a:t>The feature engineering section transforms the analyzed data into a format suitable for machine learning: categorical variables (such as Orbit, </a:t>
            </a:r>
            <a:r>
              <a:rPr lang="en-US" sz="1300" dirty="0" err="1">
                <a:solidFill>
                  <a:schemeClr val="accent3">
                    <a:lumMod val="25000"/>
                  </a:schemeClr>
                </a:solidFill>
                <a:latin typeface="Abadi"/>
              </a:rPr>
              <a:t>LaunchSite</a:t>
            </a:r>
            <a:r>
              <a:rPr lang="en-US" sz="1300" dirty="0">
                <a:solidFill>
                  <a:schemeClr val="accent3">
                    <a:lumMod val="25000"/>
                  </a:schemeClr>
                </a:solidFill>
                <a:latin typeface="Abadi"/>
              </a:rPr>
              <a:t>, </a:t>
            </a:r>
            <a:r>
              <a:rPr lang="en-US" sz="1300" dirty="0" err="1">
                <a:solidFill>
                  <a:schemeClr val="accent3">
                    <a:lumMod val="25000"/>
                  </a:schemeClr>
                </a:solidFill>
                <a:latin typeface="Abadi"/>
              </a:rPr>
              <a:t>LandingPad</a:t>
            </a:r>
            <a:r>
              <a:rPr lang="en-US" sz="1300" dirty="0">
                <a:solidFill>
                  <a:schemeClr val="accent3">
                    <a:lumMod val="25000"/>
                  </a:schemeClr>
                </a:solidFill>
                <a:latin typeface="Abadi"/>
              </a:rPr>
              <a:t>, and Serial) are converted to numeric values using one-hot encoding. All variables are converted to float64 data type for consistency in model training</a:t>
            </a:r>
          </a:p>
          <a:p>
            <a:pPr marL="0" indent="0" algn="just">
              <a:lnSpc>
                <a:spcPct val="100000"/>
              </a:lnSpc>
              <a:spcBef>
                <a:spcPts val="1400"/>
              </a:spcBef>
              <a:buNone/>
            </a:pPr>
            <a:r>
              <a:rPr lang="en-US" sz="1300" dirty="0">
                <a:solidFill>
                  <a:srgbClr val="FF0000"/>
                </a:solidFill>
                <a:latin typeface="Abadi" panose="020B0604020104020204" pitchFamily="34" charset="0"/>
              </a:rPr>
              <a:t>https://github.com/daureny/IBM_course/blob/main/edadataviz.ipynb</a:t>
            </a:r>
            <a:endParaRPr lang="en-US" sz="1200"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pic>
        <p:nvPicPr>
          <p:cNvPr id="6" name="Рисунок 5">
            <a:extLst>
              <a:ext uri="{FF2B5EF4-FFF2-40B4-BE49-F238E27FC236}">
                <a16:creationId xmlns:a16="http://schemas.microsoft.com/office/drawing/2014/main" id="{C1F856A5-A829-6443-D2C8-D1AAF5403A74}"/>
              </a:ext>
            </a:extLst>
          </p:cNvPr>
          <p:cNvPicPr>
            <a:picLocks noChangeAspect="1"/>
          </p:cNvPicPr>
          <p:nvPr/>
        </p:nvPicPr>
        <p:blipFill>
          <a:blip r:embed="rId3"/>
          <a:stretch>
            <a:fillRect/>
          </a:stretch>
        </p:blipFill>
        <p:spPr>
          <a:xfrm>
            <a:off x="7575175" y="1568824"/>
            <a:ext cx="4053001" cy="4351338"/>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06575"/>
            <a:ext cx="6365896" cy="4351338"/>
          </a:xfrm>
          <a:prstGeom prst="rect">
            <a:avLst/>
          </a:prstGeom>
        </p:spPr>
        <p:txBody>
          <a:bodyPr lIns="91440" tIns="45720" rIns="91440" bIns="45720" anchor="t"/>
          <a:lstStyle/>
          <a:p>
            <a:pPr marL="0" indent="0">
              <a:buNone/>
            </a:pPr>
            <a:endParaRPr lang="en-US" sz="1200" dirty="0"/>
          </a:p>
          <a:p>
            <a:endParaRPr lang="en-US" sz="1200" dirty="0"/>
          </a:p>
          <a:p>
            <a:endParaRPr lang="en-US" sz="1200"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pic>
        <p:nvPicPr>
          <p:cNvPr id="6" name="Рисунок 5">
            <a:extLst>
              <a:ext uri="{FF2B5EF4-FFF2-40B4-BE49-F238E27FC236}">
                <a16:creationId xmlns:a16="http://schemas.microsoft.com/office/drawing/2014/main" id="{0353354A-5BB7-ED43-6612-E854BEC2D3EC}"/>
              </a:ext>
            </a:extLst>
          </p:cNvPr>
          <p:cNvPicPr>
            <a:picLocks noChangeAspect="1"/>
          </p:cNvPicPr>
          <p:nvPr/>
        </p:nvPicPr>
        <p:blipFill>
          <a:blip r:embed="rId3"/>
          <a:stretch>
            <a:fillRect/>
          </a:stretch>
        </p:blipFill>
        <p:spPr>
          <a:xfrm>
            <a:off x="7700681" y="1454410"/>
            <a:ext cx="3803684" cy="4571163"/>
          </a:xfrm>
          <a:prstGeom prst="rect">
            <a:avLst/>
          </a:prstGeom>
        </p:spPr>
      </p:pic>
      <p:sp>
        <p:nvSpPr>
          <p:cNvPr id="8" name="TextBox 7">
            <a:extLst>
              <a:ext uri="{FF2B5EF4-FFF2-40B4-BE49-F238E27FC236}">
                <a16:creationId xmlns:a16="http://schemas.microsoft.com/office/drawing/2014/main" id="{82FFA319-D450-2B65-E273-A7169AC3EDF9}"/>
              </a:ext>
            </a:extLst>
          </p:cNvPr>
          <p:cNvSpPr txBox="1"/>
          <p:nvPr/>
        </p:nvSpPr>
        <p:spPr>
          <a:xfrm>
            <a:off x="687635" y="1454410"/>
            <a:ext cx="7013046" cy="4708981"/>
          </a:xfrm>
          <a:prstGeom prst="rect">
            <a:avLst/>
          </a:prstGeom>
          <a:noFill/>
        </p:spPr>
        <p:txBody>
          <a:bodyPr wrap="square">
            <a:spAutoFit/>
          </a:bodyPr>
          <a:lstStyle/>
          <a:p>
            <a:pPr algn="just"/>
            <a:r>
              <a:rPr lang="en-US" sz="1200" dirty="0">
                <a:latin typeface="Abadi" panose="020B0604020104020204" pitchFamily="34" charset="0"/>
              </a:rPr>
              <a:t>The fifth </a:t>
            </a:r>
            <a:r>
              <a:rPr lang="en-US" sz="1200" dirty="0" err="1">
                <a:latin typeface="Abadi" panose="020B0604020104020204" pitchFamily="34" charset="0"/>
              </a:rPr>
              <a:t>Jupyter</a:t>
            </a:r>
            <a:r>
              <a:rPr lang="en-US" sz="1200" dirty="0">
                <a:latin typeface="Abadi" panose="020B0604020104020204" pitchFamily="34" charset="0"/>
              </a:rPr>
              <a:t> notebook in the SpaceX project focuses on utilizing SQL queries to analyze launch data and extract meaningful insights. This approach allows for structured data manipulation and sophisticated analysis through SQL's querying capabilities.</a:t>
            </a:r>
          </a:p>
          <a:p>
            <a:pPr algn="just" defTabSz="403225"/>
            <a:endParaRPr lang="ru-RU" sz="1200" dirty="0">
              <a:latin typeface="Abadi" panose="020B0604020104020204" pitchFamily="34" charset="0"/>
            </a:endParaRPr>
          </a:p>
          <a:p>
            <a:pPr algn="just" defTabSz="403225"/>
            <a:r>
              <a:rPr lang="en-US" sz="1200" dirty="0">
                <a:latin typeface="Abadi" panose="020B0604020104020204" pitchFamily="34" charset="0"/>
              </a:rPr>
              <a:t>The process begins with the initial setup of an SQLite database environment, importing necessary libraries like sqlite3 and pandas. The SpaceX dataset is then downloaded from a provided URL and loaded into a database table, creating a foundation for SQL-based analysis.</a:t>
            </a:r>
          </a:p>
          <a:p>
            <a:pPr algn="just">
              <a:tabLst>
                <a:tab pos="403225" algn="l"/>
              </a:tabLst>
            </a:pPr>
            <a:endParaRPr lang="ru-RU" sz="1200" dirty="0">
              <a:latin typeface="Abadi" panose="020B0604020104020204" pitchFamily="34" charset="0"/>
            </a:endParaRPr>
          </a:p>
          <a:p>
            <a:pPr algn="just">
              <a:tabLst>
                <a:tab pos="403225" algn="l"/>
              </a:tabLst>
            </a:pPr>
            <a:r>
              <a:rPr lang="en-US" sz="1200" dirty="0">
                <a:latin typeface="Abadi" panose="020B0604020104020204" pitchFamily="34" charset="0"/>
              </a:rPr>
              <a:t>Once the data is properly structured in the database, the notebook demonstrates a progressive series of SQL queries that explore different aspects of the SpaceX launch data:</a:t>
            </a:r>
          </a:p>
          <a:p>
            <a:pPr indent="341313" algn="just" defTabSz="403225"/>
            <a:r>
              <a:rPr lang="en-US" sz="1200" dirty="0">
                <a:latin typeface="Abadi" panose="020B0604020104020204" pitchFamily="34" charset="0"/>
              </a:rPr>
              <a:t>1. Basic queries identify unique launch sites and extract specific records matching criteria like launch sites beginning with "CCA"</a:t>
            </a:r>
          </a:p>
          <a:p>
            <a:pPr indent="341313" algn="just" defTabSz="403225">
              <a:tabLst>
                <a:tab pos="403225" algn="l"/>
              </a:tabLst>
            </a:pPr>
            <a:r>
              <a:rPr lang="en-US" sz="1200" dirty="0">
                <a:latin typeface="Abadi" panose="020B0604020104020204" pitchFamily="34" charset="0"/>
              </a:rPr>
              <a:t>2. Aggregation queries calculate total payload mass for NASA missions and average payload mass for specific booster versions</a:t>
            </a:r>
          </a:p>
          <a:p>
            <a:pPr indent="341313" algn="just" defTabSz="403225"/>
            <a:r>
              <a:rPr lang="en-US" sz="1200" dirty="0">
                <a:latin typeface="Abadi" panose="020B0604020104020204" pitchFamily="34" charset="0"/>
              </a:rPr>
              <a:t>3. Date-based queries find significant milestones such as the first successful ground landing</a:t>
            </a:r>
          </a:p>
          <a:p>
            <a:pPr indent="341313" algn="just" defTabSz="403225"/>
            <a:r>
              <a:rPr lang="en-US" sz="1200" dirty="0">
                <a:latin typeface="Abadi" panose="020B0604020104020204" pitchFamily="34" charset="0"/>
              </a:rPr>
              <a:t>4. Complex filtering extracts records of boosters that successfully landed on drone ships with specific payload mass ranges</a:t>
            </a:r>
          </a:p>
          <a:p>
            <a:pPr indent="341313" algn="just" defTabSz="403225"/>
            <a:r>
              <a:rPr lang="en-US" sz="1200" dirty="0">
                <a:latin typeface="Abadi" panose="020B0604020104020204" pitchFamily="34" charset="0"/>
              </a:rPr>
              <a:t>5. Advanced analysis uses SQL window functions to rank landing outcomes and subqueries to find boosters carrying maximum payload</a:t>
            </a:r>
          </a:p>
          <a:p>
            <a:pPr algn="just" defTabSz="403225"/>
            <a:endParaRPr lang="ru-RU" sz="1200" dirty="0">
              <a:latin typeface="Abadi" panose="020B0604020104020204" pitchFamily="34" charset="0"/>
            </a:endParaRPr>
          </a:p>
          <a:p>
            <a:pPr algn="just" defTabSz="403225"/>
            <a:r>
              <a:rPr lang="en-US" sz="1200" dirty="0">
                <a:latin typeface="Abadi" panose="020B0604020104020204" pitchFamily="34" charset="0"/>
              </a:rPr>
              <a:t>The SQL approach provides a powerful way to interact with the data, allowing for precise filtering, aggregation, and analysis. This methodology complements the previous data processing and visualization steps by enabling targeted extraction of information that answers specific business questions about SpaceX's launch operations and landing success rates.</a:t>
            </a:r>
          </a:p>
          <a:p>
            <a:pPr algn="just" defTabSz="403225"/>
            <a:r>
              <a:rPr lang="ro-RO" sz="1200" dirty="0">
                <a:solidFill>
                  <a:srgbClr val="FF0000"/>
                </a:solidFill>
                <a:latin typeface="Abadi" panose="020B0604020104020204" pitchFamily="34" charset="0"/>
              </a:rPr>
              <a:t>https://github.com/daureny/IBM_course/blob/main/jupyter-labs-eda-sql-coursera_sqllite.ipynb</a:t>
            </a:r>
            <a:endParaRPr lang="ru-RU" sz="1200" dirty="0">
              <a:solidFill>
                <a:srgbClr val="FF0000"/>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38478"/>
            <a:ext cx="6778752" cy="4351338"/>
          </a:xfrm>
          <a:prstGeom prst="rect">
            <a:avLst/>
          </a:prstGeom>
        </p:spPr>
        <p:txBody>
          <a:bodyPr>
            <a:noAutofit/>
          </a:bodyPr>
          <a:lstStyle/>
          <a:p>
            <a:pPr marL="0" indent="0" algn="just">
              <a:buNone/>
            </a:pPr>
            <a:r>
              <a:rPr lang="en-US" sz="1600" dirty="0">
                <a:latin typeface="Abadi" panose="020B0604020104020204" pitchFamily="34" charset="0"/>
              </a:rPr>
              <a:t>The notebook creates an interactive Folium map to visualize the locations of SpaceX launch sites. To ensure clarity and usability, several key elements are incorporated.  </a:t>
            </a:r>
          </a:p>
          <a:p>
            <a:pPr marL="0" indent="0" algn="just">
              <a:buNone/>
            </a:pPr>
            <a:r>
              <a:rPr lang="en-US" sz="1600" dirty="0">
                <a:latin typeface="Abadi" panose="020B0604020104020204" pitchFamily="34" charset="0"/>
              </a:rPr>
              <a:t>First, </a:t>
            </a:r>
            <a:r>
              <a:rPr lang="en-US" sz="1600" b="1" dirty="0">
                <a:latin typeface="Abadi" panose="020B0604020104020204" pitchFamily="34" charset="0"/>
              </a:rPr>
              <a:t>Markers</a:t>
            </a:r>
            <a:r>
              <a:rPr lang="en-US" sz="1600" dirty="0">
                <a:latin typeface="Abadi" panose="020B0604020104020204" pitchFamily="34" charset="0"/>
              </a:rPr>
              <a:t> are added to pinpoint the exact locations of each launch site. Since multiple sites are included, </a:t>
            </a:r>
            <a:r>
              <a:rPr lang="en-US" sz="1600" b="1" dirty="0">
                <a:latin typeface="Abadi" panose="020B0604020104020204" pitchFamily="34" charset="0"/>
              </a:rPr>
              <a:t>Marker clusters</a:t>
            </a:r>
            <a:r>
              <a:rPr lang="en-US" sz="1600" dirty="0">
                <a:latin typeface="Abadi" panose="020B0604020104020204" pitchFamily="34" charset="0"/>
              </a:rPr>
              <a:t> are used to group them together, reducing clutter and making the map more navigable. This allows users to zoom in and explore individual locations with ease.  </a:t>
            </a:r>
          </a:p>
          <a:p>
            <a:pPr marL="0" indent="0" algn="just">
              <a:buNone/>
            </a:pPr>
            <a:r>
              <a:rPr lang="en-US" sz="1600" dirty="0">
                <a:latin typeface="Abadi" panose="020B0604020104020204" pitchFamily="34" charset="0"/>
              </a:rPr>
              <a:t>To enhance interactivity, the </a:t>
            </a:r>
            <a:r>
              <a:rPr lang="en-US" sz="1600" b="1" dirty="0">
                <a:latin typeface="Abadi" panose="020B0604020104020204" pitchFamily="34" charset="0"/>
              </a:rPr>
              <a:t>Mouse Position plugin</a:t>
            </a:r>
            <a:r>
              <a:rPr lang="en-US" sz="1600" dirty="0">
                <a:latin typeface="Abadi" panose="020B0604020104020204" pitchFamily="34" charset="0"/>
              </a:rPr>
              <a:t> is enabled, displaying real-time latitude and longitude coordinates as users hover over different areas of the map. This feature provides precise location details and improves usability.  </a:t>
            </a:r>
          </a:p>
          <a:p>
            <a:pPr marL="0" indent="0" algn="just">
              <a:buNone/>
            </a:pPr>
            <a:r>
              <a:rPr lang="en-US" sz="1600" dirty="0">
                <a:latin typeface="Abadi" panose="020B0604020104020204" pitchFamily="34" charset="0"/>
              </a:rPr>
              <a:t>Additionally, </a:t>
            </a:r>
            <a:r>
              <a:rPr lang="en-US" sz="1600" b="1" dirty="0">
                <a:latin typeface="Abadi" panose="020B0604020104020204" pitchFamily="34" charset="0"/>
              </a:rPr>
              <a:t>Custom labels</a:t>
            </a:r>
            <a:r>
              <a:rPr lang="en-US" sz="1600" dirty="0">
                <a:latin typeface="Abadi" panose="020B0604020104020204" pitchFamily="34" charset="0"/>
              </a:rPr>
              <a:t> are incorporated using Folium’s `</a:t>
            </a:r>
            <a:r>
              <a:rPr lang="en-US" sz="1600" dirty="0" err="1">
                <a:latin typeface="Abadi" panose="020B0604020104020204" pitchFamily="34" charset="0"/>
              </a:rPr>
              <a:t>DivIcon</a:t>
            </a:r>
            <a:r>
              <a:rPr lang="en-US" sz="1600" dirty="0">
                <a:latin typeface="Abadi" panose="020B0604020104020204" pitchFamily="34" charset="0"/>
              </a:rPr>
              <a:t>` feature, ensuring that each launch site is clearly named and identifiable without requiring users to click on individual markers.  </a:t>
            </a:r>
          </a:p>
          <a:p>
            <a:pPr marL="0" indent="0" algn="just">
              <a:buNone/>
            </a:pPr>
            <a:r>
              <a:rPr lang="en-US" sz="1600" dirty="0">
                <a:latin typeface="Abadi" panose="020B0604020104020204" pitchFamily="34" charset="0"/>
              </a:rPr>
              <a:t>Together, these elements create an intuitive and informative map, allowing for seamless exploration of SpaceX’s launch sites</a:t>
            </a:r>
            <a:r>
              <a:rPr lang="en-US" sz="1200" dirty="0">
                <a:latin typeface="Abadi" panose="020B0604020104020204" pitchFamily="34" charset="0"/>
              </a:rPr>
              <a:t>.  </a:t>
            </a:r>
          </a:p>
          <a:p>
            <a:pPr marL="0" indent="0" algn="just">
              <a:buNone/>
            </a:pPr>
            <a:r>
              <a:rPr lang="en-US" sz="1200" dirty="0">
                <a:solidFill>
                  <a:srgbClr val="FF0000"/>
                </a:solidFill>
                <a:latin typeface="Abadi" panose="020B0604020104020204" pitchFamily="34" charset="0"/>
              </a:rPr>
              <a:t>https://github.com/daureny/IBM_course/blob/main/lab_jupyter_launch_site_location.ipynb</a:t>
            </a:r>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pic>
        <p:nvPicPr>
          <p:cNvPr id="12" name="Рисунок 11">
            <a:extLst>
              <a:ext uri="{FF2B5EF4-FFF2-40B4-BE49-F238E27FC236}">
                <a16:creationId xmlns:a16="http://schemas.microsoft.com/office/drawing/2014/main" id="{3ADCF3FA-8BF1-2EB5-5F9F-CBB337D180BF}"/>
              </a:ext>
            </a:extLst>
          </p:cNvPr>
          <p:cNvPicPr>
            <a:picLocks noChangeAspect="1"/>
          </p:cNvPicPr>
          <p:nvPr/>
        </p:nvPicPr>
        <p:blipFill>
          <a:blip r:embed="rId3"/>
          <a:stretch>
            <a:fillRect/>
          </a:stretch>
        </p:blipFill>
        <p:spPr>
          <a:xfrm>
            <a:off x="7616952" y="1875054"/>
            <a:ext cx="4026398" cy="3895920"/>
          </a:xfrm>
          <a:prstGeom prst="rect">
            <a:avLst/>
          </a:prstGeom>
        </p:spPr>
      </p:pic>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6371453" cy="4351338"/>
          </a:xfrm>
          <a:prstGeom prst="rect">
            <a:avLst/>
          </a:prstGeom>
        </p:spPr>
        <p:txBody>
          <a:bodyPr vert="horz" lIns="91440" tIns="45720" rIns="91440" bIns="45720" rtlCol="0" anchor="t">
            <a:normAutofit fontScale="70000" lnSpcReduction="20000"/>
          </a:bodyPr>
          <a:lstStyle/>
          <a:p>
            <a:pPr marL="0" indent="0" algn="just">
              <a:lnSpc>
                <a:spcPct val="100000"/>
              </a:lnSpc>
              <a:spcBef>
                <a:spcPts val="1400"/>
              </a:spcBef>
              <a:buNone/>
            </a:pPr>
            <a:r>
              <a:rPr lang="en-US" sz="2200" dirty="0">
                <a:solidFill>
                  <a:schemeClr val="accent3">
                    <a:lumMod val="25000"/>
                  </a:schemeClr>
                </a:solidFill>
                <a:latin typeface="Abadi" panose="020B0604020104020204" pitchFamily="34" charset="0"/>
              </a:rPr>
              <a:t>The dashboard features four key interactive elements:</a:t>
            </a:r>
          </a:p>
          <a:p>
            <a:pPr algn="just">
              <a:lnSpc>
                <a:spcPct val="100000"/>
              </a:lnSpc>
              <a:spcBef>
                <a:spcPts val="1400"/>
              </a:spcBef>
            </a:pPr>
            <a:r>
              <a:rPr lang="en-US" sz="2200" dirty="0">
                <a:solidFill>
                  <a:schemeClr val="accent3">
                    <a:lumMod val="25000"/>
                  </a:schemeClr>
                </a:solidFill>
                <a:latin typeface="Abadi" panose="020B0604020104020204" pitchFamily="34" charset="0"/>
              </a:rPr>
              <a:t>Site Selection Dropdown - allowing users to filter between all launch sites or a specific location</a:t>
            </a:r>
          </a:p>
          <a:p>
            <a:pPr algn="just">
              <a:lnSpc>
                <a:spcPct val="100000"/>
              </a:lnSpc>
              <a:spcBef>
                <a:spcPts val="1400"/>
              </a:spcBef>
            </a:pPr>
            <a:r>
              <a:rPr lang="en-US" sz="2200" dirty="0">
                <a:solidFill>
                  <a:schemeClr val="accent3">
                    <a:lumMod val="25000"/>
                  </a:schemeClr>
                </a:solidFill>
                <a:latin typeface="Abadi" panose="020B0604020104020204" pitchFamily="34" charset="0"/>
              </a:rPr>
              <a:t>Success Rate Pie Chart - showing either success distribution across sites or success/failure ratio for a selected site</a:t>
            </a:r>
          </a:p>
          <a:p>
            <a:pPr algn="just">
              <a:lnSpc>
                <a:spcPct val="100000"/>
              </a:lnSpc>
              <a:spcBef>
                <a:spcPts val="1400"/>
              </a:spcBef>
            </a:pPr>
            <a:r>
              <a:rPr lang="en-US" sz="2200" dirty="0">
                <a:solidFill>
                  <a:schemeClr val="accent3">
                    <a:lumMod val="25000"/>
                  </a:schemeClr>
                </a:solidFill>
                <a:latin typeface="Abadi" panose="020B0604020104020204" pitchFamily="34" charset="0"/>
              </a:rPr>
              <a:t>Payload Range Slider - for filtering data by payload mass</a:t>
            </a:r>
          </a:p>
          <a:p>
            <a:pPr algn="just">
              <a:lnSpc>
                <a:spcPct val="100000"/>
              </a:lnSpc>
              <a:spcBef>
                <a:spcPts val="1400"/>
              </a:spcBef>
            </a:pPr>
            <a:r>
              <a:rPr lang="en-US" sz="2200" dirty="0">
                <a:solidFill>
                  <a:schemeClr val="accent3">
                    <a:lumMod val="25000"/>
                  </a:schemeClr>
                </a:solidFill>
                <a:latin typeface="Abadi" panose="020B0604020104020204" pitchFamily="34" charset="0"/>
              </a:rPr>
              <a:t>Success-Payload Scatter Chart - displaying the relationship between payload mass and mission outcomes, color-coded by booster version</a:t>
            </a:r>
          </a:p>
          <a:p>
            <a:pPr marL="0" indent="0" algn="just">
              <a:lnSpc>
                <a:spcPct val="100000"/>
              </a:lnSpc>
              <a:spcBef>
                <a:spcPts val="1400"/>
              </a:spcBef>
              <a:buNone/>
            </a:pPr>
            <a:r>
              <a:rPr lang="en-US" sz="2200" dirty="0">
                <a:solidFill>
                  <a:schemeClr val="accent3">
                    <a:lumMod val="25000"/>
                  </a:schemeClr>
                </a:solidFill>
                <a:latin typeface="Abadi" panose="020B0604020104020204" pitchFamily="34" charset="0"/>
              </a:rPr>
              <a:t>These visualizations enable users to identify patterns in launch success rates across different sites, examine how payload mass affects mission outcomes, and evaluate performance differences between booster versions. The interactive filtering capabilities support both broad analysis and focused investigation of specific factors affecting SpaceX launch success.</a:t>
            </a:r>
          </a:p>
          <a:p>
            <a:pPr marL="0" indent="0" algn="just">
              <a:lnSpc>
                <a:spcPct val="100000"/>
              </a:lnSpc>
              <a:spcBef>
                <a:spcPts val="1400"/>
              </a:spcBef>
              <a:buNone/>
            </a:pPr>
            <a:r>
              <a:rPr lang="en-US" sz="2200" dirty="0">
                <a:solidFill>
                  <a:srgbClr val="FF0000"/>
                </a:solidFill>
                <a:latin typeface="Abadi" panose="020B0604020104020204" pitchFamily="34" charset="0"/>
              </a:rPr>
              <a:t>https://github.com/daureny/IBM_course/blob/main/dash.py</a:t>
            </a:r>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pic>
        <p:nvPicPr>
          <p:cNvPr id="8" name="Рисунок 7">
            <a:extLst>
              <a:ext uri="{FF2B5EF4-FFF2-40B4-BE49-F238E27FC236}">
                <a16:creationId xmlns:a16="http://schemas.microsoft.com/office/drawing/2014/main" id="{7A6CA6E1-6868-9997-0EC2-D9F79C279337}"/>
              </a:ext>
            </a:extLst>
          </p:cNvPr>
          <p:cNvPicPr>
            <a:picLocks noChangeAspect="1"/>
          </p:cNvPicPr>
          <p:nvPr/>
        </p:nvPicPr>
        <p:blipFill>
          <a:blip r:embed="rId3"/>
          <a:stretch>
            <a:fillRect/>
          </a:stretch>
        </p:blipFill>
        <p:spPr>
          <a:xfrm>
            <a:off x="7141464" y="1802250"/>
            <a:ext cx="4280526" cy="4210029"/>
          </a:xfrm>
          <a:prstGeom prst="rect">
            <a:avLst/>
          </a:prstGeom>
        </p:spPr>
      </p:pic>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31178"/>
            <a:ext cx="5998342" cy="4351338"/>
          </a:xfrm>
          <a:prstGeom prst="rect">
            <a:avLst/>
          </a:prstGeom>
        </p:spPr>
        <p:txBody>
          <a:bodyPr>
            <a:noAutofit/>
          </a:bodyPr>
          <a:lstStyle/>
          <a:p>
            <a:pPr marL="0" indent="0" algn="just">
              <a:buNone/>
            </a:pPr>
            <a:r>
              <a:rPr lang="en-US" sz="1400" dirty="0">
                <a:latin typeface="Abadi" panose="020B0604020104020204" pitchFamily="34" charset="0"/>
              </a:rPr>
              <a:t>This notebook represents the last part of a machine learning project focused on predicting whether SpaceX Falcon 9 first stages will land successfully after launch. The project has significant business implications since SpaceX's ability to reuse first stages reduces launch costs from about $165 million to $62 million.</a:t>
            </a:r>
          </a:p>
          <a:p>
            <a:pPr algn="just"/>
            <a:r>
              <a:rPr lang="en-US" sz="1400" b="1" dirty="0">
                <a:latin typeface="Abadi" panose="020B0604020104020204" pitchFamily="34" charset="0"/>
              </a:rPr>
              <a:t>Key </a:t>
            </a:r>
            <a:r>
              <a:rPr lang="en-US" sz="1400" b="1" dirty="0" err="1">
                <a:latin typeface="Abadi" panose="020B0604020104020204" pitchFamily="34" charset="0"/>
              </a:rPr>
              <a:t>Components</a:t>
            </a:r>
            <a:r>
              <a:rPr lang="en-US" sz="1400" dirty="0" err="1">
                <a:latin typeface="Abadi" panose="020B0604020104020204" pitchFamily="34" charset="0"/>
              </a:rPr>
              <a:t>loading</a:t>
            </a:r>
            <a:r>
              <a:rPr lang="en-US" sz="1400" dirty="0">
                <a:latin typeface="Abadi" panose="020B0604020104020204" pitchFamily="34" charset="0"/>
              </a:rPr>
              <a:t> and preprocessing from previous stages</a:t>
            </a:r>
          </a:p>
          <a:p>
            <a:pPr algn="just"/>
            <a:r>
              <a:rPr lang="en-US" sz="1400" dirty="0">
                <a:latin typeface="Abadi" panose="020B0604020104020204" pitchFamily="34" charset="0"/>
              </a:rPr>
              <a:t>Feature standardization and train-test splitting</a:t>
            </a:r>
          </a:p>
          <a:p>
            <a:pPr algn="just"/>
            <a:r>
              <a:rPr lang="en-US" sz="1400" dirty="0">
                <a:latin typeface="Abadi" panose="020B0604020104020204" pitchFamily="34" charset="0"/>
              </a:rPr>
              <a:t>Implementation of multiple classification algorithms with hyperparameter tuning: </a:t>
            </a:r>
          </a:p>
          <a:p>
            <a:pPr marL="742950" lvl="1" indent="-285750" algn="just"/>
            <a:r>
              <a:rPr lang="en-US" sz="1400" dirty="0">
                <a:latin typeface="Abadi" panose="020B0604020104020204" pitchFamily="34" charset="0"/>
              </a:rPr>
              <a:t>Logistic Regression</a:t>
            </a:r>
          </a:p>
          <a:p>
            <a:pPr marL="742950" lvl="1" indent="-285750" algn="just"/>
            <a:r>
              <a:rPr lang="en-US" sz="1400" dirty="0">
                <a:latin typeface="Abadi" panose="020B0604020104020204" pitchFamily="34" charset="0"/>
              </a:rPr>
              <a:t>Support Vector Machines (SVM)</a:t>
            </a:r>
          </a:p>
          <a:p>
            <a:pPr marL="742950" lvl="1" indent="-285750" algn="just"/>
            <a:r>
              <a:rPr lang="en-US" sz="1400" dirty="0">
                <a:latin typeface="Abadi" panose="020B0604020104020204" pitchFamily="34" charset="0"/>
              </a:rPr>
              <a:t>Decision Trees</a:t>
            </a:r>
          </a:p>
          <a:p>
            <a:pPr marL="742950" lvl="1" indent="-285750" algn="just"/>
            <a:r>
              <a:rPr lang="en-US" sz="1400" dirty="0">
                <a:latin typeface="Abadi" panose="020B0604020104020204" pitchFamily="34" charset="0"/>
              </a:rPr>
              <a:t>K-Nearest Neighbors (KNN)</a:t>
            </a:r>
          </a:p>
          <a:p>
            <a:pPr algn="just"/>
            <a:r>
              <a:rPr lang="en-US" sz="1400" dirty="0">
                <a:latin typeface="Abadi" panose="020B0604020104020204" pitchFamily="34" charset="0"/>
              </a:rPr>
              <a:t>Model evaluation using accuracy metrics and confusion matrices</a:t>
            </a:r>
          </a:p>
          <a:p>
            <a:pPr algn="just"/>
            <a:r>
              <a:rPr lang="en-US" sz="1400" dirty="0">
                <a:latin typeface="Abadi" panose="020B0604020104020204" pitchFamily="34" charset="0"/>
              </a:rPr>
              <a:t>Determining the best performing model for landing prediction</a:t>
            </a:r>
          </a:p>
          <a:p>
            <a:pPr algn="just">
              <a:buFont typeface="Arial" panose="020B0604020202020204" pitchFamily="34" charset="0"/>
              <a:buChar char="•"/>
            </a:pPr>
            <a:r>
              <a:rPr lang="en-US" sz="1400" dirty="0">
                <a:latin typeface="Abadi" panose="020B0604020104020204" pitchFamily="34" charset="0"/>
              </a:rPr>
              <a:t>Data</a:t>
            </a:r>
          </a:p>
          <a:p>
            <a:pPr marL="0" indent="0" algn="just">
              <a:buNone/>
            </a:pPr>
            <a:r>
              <a:rPr lang="en-US" sz="1400" dirty="0">
                <a:solidFill>
                  <a:srgbClr val="FF0000"/>
                </a:solidFill>
                <a:latin typeface="Abadi" panose="020B0604020104020204" pitchFamily="34" charset="0"/>
              </a:rPr>
              <a:t>https://github.com/daureny/IBM_course/blob/main/SpaceX_Machine%20Learning%20Prediction_Part_5.ipynb</a:t>
            </a: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pic>
        <p:nvPicPr>
          <p:cNvPr id="6" name="Рисунок 5">
            <a:extLst>
              <a:ext uri="{FF2B5EF4-FFF2-40B4-BE49-F238E27FC236}">
                <a16:creationId xmlns:a16="http://schemas.microsoft.com/office/drawing/2014/main" id="{C98DB59D-35E6-E04B-F32A-65CD5ED13D1A}"/>
              </a:ext>
            </a:extLst>
          </p:cNvPr>
          <p:cNvPicPr>
            <a:picLocks noChangeAspect="1"/>
          </p:cNvPicPr>
          <p:nvPr/>
        </p:nvPicPr>
        <p:blipFill>
          <a:blip r:embed="rId3"/>
          <a:stretch>
            <a:fillRect/>
          </a:stretch>
        </p:blipFill>
        <p:spPr>
          <a:xfrm>
            <a:off x="7010400" y="1431178"/>
            <a:ext cx="4411589" cy="3746050"/>
          </a:xfrm>
          <a:prstGeom prst="rect">
            <a:avLst/>
          </a:prstGeom>
        </p:spPr>
      </p:pic>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D75D70DC-ECD3-4595-5378-FF770DF212B1}"/>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96E16BF-0F17-7F9F-778D-E9BAFCFAFD87}"/>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5" name="Content Placeholder 4">
            <a:extLst>
              <a:ext uri="{FF2B5EF4-FFF2-40B4-BE49-F238E27FC236}">
                <a16:creationId xmlns:a16="http://schemas.microsoft.com/office/drawing/2014/main" id="{9BA14CD1-2419-E19A-8EC9-AF41287D5753}"/>
              </a:ext>
            </a:extLst>
          </p:cNvPr>
          <p:cNvSpPr>
            <a:spLocks noGrp="1"/>
          </p:cNvSpPr>
          <p:nvPr>
            <p:ph idx="4294967295"/>
          </p:nvPr>
        </p:nvSpPr>
        <p:spPr>
          <a:xfrm>
            <a:off x="770011" y="1762870"/>
            <a:ext cx="6025236" cy="4351338"/>
          </a:xfrm>
          <a:prstGeom prst="rect">
            <a:avLst/>
          </a:prstGeom>
        </p:spPr>
        <p:txBody>
          <a:bodyPr>
            <a:normAutofit fontScale="62500" lnSpcReduction="20000"/>
          </a:bodyPr>
          <a:lstStyle/>
          <a:p>
            <a:pPr marL="0" indent="0" algn="just">
              <a:buNone/>
            </a:pPr>
            <a:r>
              <a:rPr lang="en-US" b="1" dirty="0">
                <a:latin typeface="Abadi" panose="020B0604020104020204" pitchFamily="34" charset="0"/>
              </a:rPr>
              <a:t>Business Context</a:t>
            </a:r>
          </a:p>
          <a:p>
            <a:pPr marL="0" indent="0" algn="just">
              <a:buNone/>
            </a:pPr>
            <a:r>
              <a:rPr lang="en-US" dirty="0">
                <a:latin typeface="Abadi" panose="020B0604020104020204" pitchFamily="34" charset="0"/>
              </a:rPr>
              <a:t>This project has significant practical applications with the following results:</a:t>
            </a:r>
          </a:p>
          <a:p>
            <a:pPr algn="just">
              <a:buFont typeface="Arial" panose="020B0604020202020204" pitchFamily="34" charset="0"/>
              <a:buChar char="•"/>
            </a:pPr>
            <a:r>
              <a:rPr lang="en-US" dirty="0">
                <a:latin typeface="Abadi" panose="020B0604020104020204" pitchFamily="34" charset="0"/>
              </a:rPr>
              <a:t>SpaceX can reuse Falcon 9 first stages, reducing the cost of launches from approximately $165 million to $62 million</a:t>
            </a:r>
          </a:p>
          <a:p>
            <a:pPr algn="just">
              <a:buFont typeface="Arial" panose="020B0604020202020204" pitchFamily="34" charset="0"/>
              <a:buChar char="•"/>
            </a:pPr>
            <a:r>
              <a:rPr lang="en-US" dirty="0">
                <a:latin typeface="Abadi" panose="020B0604020104020204" pitchFamily="34" charset="0"/>
              </a:rPr>
              <a:t>Companies competing with SpaceX need to estimate costs accurately</a:t>
            </a:r>
          </a:p>
          <a:p>
            <a:pPr algn="just">
              <a:buFont typeface="Arial" panose="020B0604020202020204" pitchFamily="34" charset="0"/>
              <a:buChar char="•"/>
            </a:pPr>
            <a:r>
              <a:rPr lang="en-US" dirty="0">
                <a:latin typeface="Abadi" panose="020B0604020104020204" pitchFamily="34" charset="0"/>
              </a:rPr>
              <a:t>Predicting landing success helps in determining when launches will be more cost-efficient</a:t>
            </a:r>
          </a:p>
          <a:p>
            <a:pPr algn="just">
              <a:buFont typeface="Arial" panose="020B0604020202020204" pitchFamily="34" charset="0"/>
              <a:buChar char="•"/>
            </a:pPr>
            <a:r>
              <a:rPr lang="en-US" dirty="0">
                <a:latin typeface="Abadi" panose="020B0604020104020204" pitchFamily="34" charset="0"/>
              </a:rPr>
              <a:t>Companies bidding against SpaceX can use this model to make more competitive pricing decisions</a:t>
            </a:r>
          </a:p>
          <a:p>
            <a:pPr algn="just"/>
            <a:r>
              <a:rPr lang="en-US" dirty="0">
                <a:latin typeface="Abadi" panose="020B0604020104020204" pitchFamily="34" charset="0"/>
              </a:rPr>
              <a:t>The machine learning pipeline systematically evaluates multiple classification models to determine which algorithm best predicts whether a first stage will land successfully based on launch parameters and conditions.</a:t>
            </a:r>
          </a:p>
          <a:p>
            <a:pPr marL="0" indent="0">
              <a:buNone/>
            </a:pPr>
            <a:endParaRPr lang="en-US" dirty="0">
              <a:latin typeface="Abadi" panose="020B0604020104020204" pitchFamily="34" charset="0"/>
            </a:endParaRPr>
          </a:p>
        </p:txBody>
      </p:sp>
      <p:sp>
        <p:nvSpPr>
          <p:cNvPr id="3" name="Title 1">
            <a:extLst>
              <a:ext uri="{FF2B5EF4-FFF2-40B4-BE49-F238E27FC236}">
                <a16:creationId xmlns:a16="http://schemas.microsoft.com/office/drawing/2014/main" id="{89BDEA56-4DE0-B985-FC0B-F4D844E7597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a:t>
            </a:r>
            <a:r>
              <a:rPr lang="en-US" dirty="0" err="1">
                <a:solidFill>
                  <a:srgbClr val="0B49CB"/>
                </a:solidFill>
                <a:latin typeface="Abadi"/>
              </a:rPr>
              <a:t>cont</a:t>
            </a:r>
            <a:r>
              <a:rPr lang="en-US" dirty="0">
                <a:solidFill>
                  <a:srgbClr val="0B49CB"/>
                </a:solidFill>
                <a:latin typeface="Abadi"/>
              </a:rPr>
              <a:t>) </a:t>
            </a:r>
          </a:p>
        </p:txBody>
      </p:sp>
      <p:pic>
        <p:nvPicPr>
          <p:cNvPr id="6" name="Рисунок 5">
            <a:extLst>
              <a:ext uri="{FF2B5EF4-FFF2-40B4-BE49-F238E27FC236}">
                <a16:creationId xmlns:a16="http://schemas.microsoft.com/office/drawing/2014/main" id="{29434207-3C0B-BAF4-576B-B71C3C100E40}"/>
              </a:ext>
            </a:extLst>
          </p:cNvPr>
          <p:cNvPicPr>
            <a:picLocks noChangeAspect="1"/>
          </p:cNvPicPr>
          <p:nvPr/>
        </p:nvPicPr>
        <p:blipFill>
          <a:blip r:embed="rId3"/>
          <a:stretch>
            <a:fillRect/>
          </a:stretch>
        </p:blipFill>
        <p:spPr>
          <a:xfrm>
            <a:off x="7010400" y="1762870"/>
            <a:ext cx="4411589" cy="3746050"/>
          </a:xfrm>
          <a:prstGeom prst="rect">
            <a:avLst/>
          </a:prstGeom>
        </p:spPr>
      </p:pic>
    </p:spTree>
    <p:extLst>
      <p:ext uri="{BB962C8B-B14F-4D97-AF65-F5344CB8AC3E}">
        <p14:creationId xmlns:p14="http://schemas.microsoft.com/office/powerpoint/2010/main" val="38949099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76713" y="1407457"/>
            <a:ext cx="5553756" cy="307777"/>
          </a:xfrm>
          <a:prstGeom prst="rect">
            <a:avLst/>
          </a:prstGeom>
        </p:spPr>
        <p:txBody>
          <a:bodyPr>
            <a:normAutofit/>
          </a:bodyPr>
          <a:lstStyle/>
          <a:p>
            <a:pPr marL="0" indent="0">
              <a:lnSpc>
                <a:spcPct val="100000"/>
              </a:lnSpc>
              <a:spcBef>
                <a:spcPts val="1400"/>
              </a:spcBef>
              <a:buNone/>
            </a:pPr>
            <a:r>
              <a:rPr lang="en-US" sz="1400" dirty="0">
                <a:solidFill>
                  <a:schemeClr val="accent3">
                    <a:lumMod val="25000"/>
                  </a:schemeClr>
                </a:solidFill>
                <a:latin typeface="Abadi" panose="020B0604020104020204" pitchFamily="34" charset="0"/>
              </a:rPr>
              <a:t>The screenshot of the scatter plot with explanations</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grpSp>
        <p:nvGrpSpPr>
          <p:cNvPr id="9" name="Группа 8">
            <a:extLst>
              <a:ext uri="{FF2B5EF4-FFF2-40B4-BE49-F238E27FC236}">
                <a16:creationId xmlns:a16="http://schemas.microsoft.com/office/drawing/2014/main" id="{DDEBFA25-32E8-4762-2522-5FFFE72069BC}"/>
              </a:ext>
            </a:extLst>
          </p:cNvPr>
          <p:cNvGrpSpPr/>
          <p:nvPr/>
        </p:nvGrpSpPr>
        <p:grpSpPr>
          <a:xfrm>
            <a:off x="7198659" y="1407457"/>
            <a:ext cx="4179496" cy="4329956"/>
            <a:chOff x="6691201" y="1407456"/>
            <a:chExt cx="4686954" cy="4480017"/>
          </a:xfrm>
        </p:grpSpPr>
        <p:pic>
          <p:nvPicPr>
            <p:cNvPr id="7" name="Рисунок 6">
              <a:extLst>
                <a:ext uri="{FF2B5EF4-FFF2-40B4-BE49-F238E27FC236}">
                  <a16:creationId xmlns:a16="http://schemas.microsoft.com/office/drawing/2014/main" id="{90BFEF36-146A-3DB2-9187-DC6B2273719F}"/>
                </a:ext>
              </a:extLst>
            </p:cNvPr>
            <p:cNvPicPr>
              <a:picLocks noChangeAspect="1"/>
            </p:cNvPicPr>
            <p:nvPr/>
          </p:nvPicPr>
          <p:blipFill>
            <a:blip r:embed="rId3"/>
            <a:stretch>
              <a:fillRect/>
            </a:stretch>
          </p:blipFill>
          <p:spPr>
            <a:xfrm>
              <a:off x="6691201" y="1791151"/>
              <a:ext cx="4686954" cy="4096322"/>
            </a:xfrm>
            <a:prstGeom prst="rect">
              <a:avLst/>
            </a:prstGeom>
          </p:spPr>
        </p:pic>
        <p:sp>
          <p:nvSpPr>
            <p:cNvPr id="8" name="TextBox 7">
              <a:extLst>
                <a:ext uri="{FF2B5EF4-FFF2-40B4-BE49-F238E27FC236}">
                  <a16:creationId xmlns:a16="http://schemas.microsoft.com/office/drawing/2014/main" id="{D19482D9-F9C3-0B17-0E95-F5D46C3DCE91}"/>
                </a:ext>
              </a:extLst>
            </p:cNvPr>
            <p:cNvSpPr txBox="1"/>
            <p:nvPr/>
          </p:nvSpPr>
          <p:spPr>
            <a:xfrm>
              <a:off x="6691201" y="1407456"/>
              <a:ext cx="4686954" cy="318443"/>
            </a:xfrm>
            <a:prstGeom prst="rect">
              <a:avLst/>
            </a:prstGeom>
            <a:noFill/>
          </p:spPr>
          <p:txBody>
            <a:bodyPr wrap="square" rtlCol="0">
              <a:spAutoFit/>
            </a:bodyPr>
            <a:lstStyle/>
            <a:p>
              <a:pPr algn="ctr">
                <a:lnSpc>
                  <a:spcPct val="100000"/>
                </a:lnSpc>
                <a:spcBef>
                  <a:spcPts val="1400"/>
                </a:spcBef>
              </a:pPr>
              <a:r>
                <a:rPr lang="en-CA" sz="1400" dirty="0">
                  <a:solidFill>
                    <a:schemeClr val="accent3">
                      <a:lumMod val="25000"/>
                    </a:schemeClr>
                  </a:solidFill>
                  <a:latin typeface="Abadi" panose="020B0604020104020204" pitchFamily="34" charset="0"/>
                </a:rPr>
                <a:t>Scatter plot of Flight Number vs. Launch Site</a:t>
              </a:r>
              <a:endParaRPr lang="en-US" sz="1400" dirty="0">
                <a:solidFill>
                  <a:schemeClr val="accent3">
                    <a:lumMod val="25000"/>
                  </a:schemeClr>
                </a:solidFill>
                <a:latin typeface="Abadi" panose="020B0604020104020204" pitchFamily="34" charset="0"/>
              </a:endParaRPr>
            </a:p>
          </p:txBody>
        </p:sp>
      </p:grpSp>
      <p:pic>
        <p:nvPicPr>
          <p:cNvPr id="11" name="Рисунок 10">
            <a:extLst>
              <a:ext uri="{FF2B5EF4-FFF2-40B4-BE49-F238E27FC236}">
                <a16:creationId xmlns:a16="http://schemas.microsoft.com/office/drawing/2014/main" id="{9D3A9732-6F68-74A3-8E77-7812485989D6}"/>
              </a:ext>
            </a:extLst>
          </p:cNvPr>
          <p:cNvPicPr>
            <a:picLocks noChangeAspect="1"/>
          </p:cNvPicPr>
          <p:nvPr/>
        </p:nvPicPr>
        <p:blipFill>
          <a:blip r:embed="rId4"/>
          <a:stretch>
            <a:fillRect/>
          </a:stretch>
        </p:blipFill>
        <p:spPr>
          <a:xfrm>
            <a:off x="676713" y="1778299"/>
            <a:ext cx="6364392" cy="3286759"/>
          </a:xfrm>
          <a:prstGeom prst="rect">
            <a:avLst/>
          </a:prstGeom>
        </p:spPr>
      </p:pic>
      <p:sp>
        <p:nvSpPr>
          <p:cNvPr id="12" name="TextBox 11">
            <a:extLst>
              <a:ext uri="{FF2B5EF4-FFF2-40B4-BE49-F238E27FC236}">
                <a16:creationId xmlns:a16="http://schemas.microsoft.com/office/drawing/2014/main" id="{B59A4CF2-D6A0-0FBD-12DE-597AD2AA9375}"/>
              </a:ext>
            </a:extLst>
          </p:cNvPr>
          <p:cNvSpPr txBox="1"/>
          <p:nvPr/>
        </p:nvSpPr>
        <p:spPr>
          <a:xfrm>
            <a:off x="770011" y="5265877"/>
            <a:ext cx="6014365" cy="923330"/>
          </a:xfrm>
          <a:prstGeom prst="rect">
            <a:avLst/>
          </a:prstGeom>
          <a:noFill/>
        </p:spPr>
        <p:txBody>
          <a:bodyPr wrap="square" rtlCol="0">
            <a:spAutoFit/>
          </a:bodyPr>
          <a:lstStyle/>
          <a:p>
            <a:r>
              <a:rPr lang="en-US" dirty="0"/>
              <a:t>Here we can see that the majority of launches were done on CCAFS launch sites. Also share of fails is larger vs the VAFB and KSC launch sites.</a:t>
            </a:r>
            <a:r>
              <a:rPr lang="en-US" dirty="0">
                <a:highlight>
                  <a:srgbClr val="FF0000"/>
                </a:highlight>
              </a:rPr>
              <a:t> </a:t>
            </a:r>
            <a:endParaRPr lang="ru-RU" dirty="0"/>
          </a:p>
        </p:txBody>
      </p:sp>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670891"/>
            <a:ext cx="4671565" cy="372581"/>
          </a:xfrm>
          <a:prstGeom prst="rect">
            <a:avLst/>
          </a:prstGeom>
        </p:spPr>
        <p:txBody>
          <a:bodyPr>
            <a:normAutofit/>
          </a:bodyPr>
          <a:lstStyle/>
          <a:p>
            <a:pPr marL="0" indent="0">
              <a:lnSpc>
                <a:spcPct val="100000"/>
              </a:lnSpc>
              <a:spcBef>
                <a:spcPts val="1400"/>
              </a:spcBef>
              <a:buNone/>
            </a:pPr>
            <a:r>
              <a:rPr lang="en-US" sz="1400" dirty="0">
                <a:solidFill>
                  <a:schemeClr val="accent3">
                    <a:lumMod val="25000"/>
                  </a:schemeClr>
                </a:solidFill>
                <a:latin typeface="Abadi" panose="020B0604020104020204" pitchFamily="34" charset="0"/>
              </a:rPr>
              <a:t>The screenshot of the scatter plot with explanations</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8" name="Рисунок 7">
            <a:extLst>
              <a:ext uri="{FF2B5EF4-FFF2-40B4-BE49-F238E27FC236}">
                <a16:creationId xmlns:a16="http://schemas.microsoft.com/office/drawing/2014/main" id="{3908E07D-372A-4970-171E-F31B3F1E1DA2}"/>
              </a:ext>
            </a:extLst>
          </p:cNvPr>
          <p:cNvPicPr>
            <a:picLocks noChangeAspect="1"/>
          </p:cNvPicPr>
          <p:nvPr/>
        </p:nvPicPr>
        <p:blipFill>
          <a:blip r:embed="rId3"/>
          <a:stretch>
            <a:fillRect/>
          </a:stretch>
        </p:blipFill>
        <p:spPr>
          <a:xfrm>
            <a:off x="7185809" y="2069758"/>
            <a:ext cx="4258341" cy="2950478"/>
          </a:xfrm>
          <a:prstGeom prst="rect">
            <a:avLst/>
          </a:prstGeom>
        </p:spPr>
      </p:pic>
      <p:sp>
        <p:nvSpPr>
          <p:cNvPr id="9" name="TextBox 8">
            <a:extLst>
              <a:ext uri="{FF2B5EF4-FFF2-40B4-BE49-F238E27FC236}">
                <a16:creationId xmlns:a16="http://schemas.microsoft.com/office/drawing/2014/main" id="{43125F6F-141F-FFAA-7A5A-63F3F93B9C7F}"/>
              </a:ext>
            </a:extLst>
          </p:cNvPr>
          <p:cNvSpPr txBox="1"/>
          <p:nvPr/>
        </p:nvSpPr>
        <p:spPr>
          <a:xfrm>
            <a:off x="6233249" y="1703294"/>
            <a:ext cx="5210902" cy="307777"/>
          </a:xfrm>
          <a:prstGeom prst="rect">
            <a:avLst/>
          </a:prstGeom>
          <a:noFill/>
        </p:spPr>
        <p:txBody>
          <a:bodyPr wrap="square" rtlCol="0">
            <a:spAutoFit/>
          </a:bodyPr>
          <a:lstStyle/>
          <a:p>
            <a:pPr algn="ctr"/>
            <a:r>
              <a:rPr lang="en-CA" sz="1400" dirty="0">
                <a:solidFill>
                  <a:schemeClr val="accent3">
                    <a:lumMod val="25000"/>
                  </a:schemeClr>
                </a:solidFill>
                <a:latin typeface="Abadi" panose="020B0604020104020204" pitchFamily="34" charset="0"/>
              </a:rPr>
              <a:t>Scatter plot of Payload vs. Launch Site</a:t>
            </a:r>
            <a:endParaRPr lang="ru-RU" sz="1400" dirty="0"/>
          </a:p>
        </p:txBody>
      </p:sp>
      <p:pic>
        <p:nvPicPr>
          <p:cNvPr id="11" name="Рисунок 10">
            <a:extLst>
              <a:ext uri="{FF2B5EF4-FFF2-40B4-BE49-F238E27FC236}">
                <a16:creationId xmlns:a16="http://schemas.microsoft.com/office/drawing/2014/main" id="{960BFEF2-C231-DE67-D51E-EAC346D6BC5B}"/>
              </a:ext>
            </a:extLst>
          </p:cNvPr>
          <p:cNvPicPr>
            <a:picLocks noChangeAspect="1"/>
          </p:cNvPicPr>
          <p:nvPr/>
        </p:nvPicPr>
        <p:blipFill>
          <a:blip r:embed="rId4"/>
          <a:stretch>
            <a:fillRect/>
          </a:stretch>
        </p:blipFill>
        <p:spPr>
          <a:xfrm>
            <a:off x="770011" y="2069758"/>
            <a:ext cx="6096001" cy="2199822"/>
          </a:xfrm>
          <a:prstGeom prst="rect">
            <a:avLst/>
          </a:prstGeom>
        </p:spPr>
      </p:pic>
      <p:sp>
        <p:nvSpPr>
          <p:cNvPr id="12" name="TextBox 11">
            <a:extLst>
              <a:ext uri="{FF2B5EF4-FFF2-40B4-BE49-F238E27FC236}">
                <a16:creationId xmlns:a16="http://schemas.microsoft.com/office/drawing/2014/main" id="{C935A52A-E1BD-AADE-64A0-02385B441B24}"/>
              </a:ext>
            </a:extLst>
          </p:cNvPr>
          <p:cNvSpPr txBox="1"/>
          <p:nvPr/>
        </p:nvSpPr>
        <p:spPr>
          <a:xfrm>
            <a:off x="851647" y="4625788"/>
            <a:ext cx="6014365" cy="369332"/>
          </a:xfrm>
          <a:prstGeom prst="rect">
            <a:avLst/>
          </a:prstGeom>
          <a:noFill/>
        </p:spPr>
        <p:txBody>
          <a:bodyPr wrap="square" rtlCol="0">
            <a:spAutoFit/>
          </a:bodyPr>
          <a:lstStyle/>
          <a:p>
            <a:r>
              <a:rPr lang="en-US" dirty="0"/>
              <a:t>Heavier payloads were launched from KSC launch site.</a:t>
            </a:r>
            <a:endParaRPr lang="ru-RU" dirty="0"/>
          </a:p>
        </p:txBody>
      </p:sp>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878672"/>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1600" dirty="0">
                <a:solidFill>
                  <a:schemeClr val="accent3">
                    <a:lumMod val="25000"/>
                  </a:schemeClr>
                </a:solidFill>
                <a:latin typeface="Abadi"/>
              </a:rPr>
              <a:t>Executive Summary</a:t>
            </a:r>
          </a:p>
          <a:p>
            <a:pPr>
              <a:lnSpc>
                <a:spcPct val="100000"/>
              </a:lnSpc>
              <a:spcBef>
                <a:spcPts val="1400"/>
              </a:spcBef>
            </a:pPr>
            <a:r>
              <a:rPr lang="en-US" sz="1600" dirty="0">
                <a:solidFill>
                  <a:schemeClr val="accent3">
                    <a:lumMod val="25000"/>
                  </a:schemeClr>
                </a:solidFill>
                <a:latin typeface="Abadi"/>
              </a:rPr>
              <a:t>Introduction</a:t>
            </a:r>
          </a:p>
          <a:p>
            <a:pPr>
              <a:lnSpc>
                <a:spcPct val="100000"/>
              </a:lnSpc>
              <a:spcBef>
                <a:spcPts val="1400"/>
              </a:spcBef>
            </a:pPr>
            <a:r>
              <a:rPr lang="en-US" sz="1600" dirty="0">
                <a:solidFill>
                  <a:schemeClr val="accent3">
                    <a:lumMod val="25000"/>
                  </a:schemeClr>
                </a:solidFill>
                <a:latin typeface="Abadi"/>
              </a:rPr>
              <a:t>Methodology</a:t>
            </a:r>
          </a:p>
          <a:p>
            <a:pPr>
              <a:lnSpc>
                <a:spcPct val="100000"/>
              </a:lnSpc>
              <a:spcBef>
                <a:spcPts val="1400"/>
              </a:spcBef>
            </a:pPr>
            <a:r>
              <a:rPr lang="en-US" sz="1600" dirty="0">
                <a:solidFill>
                  <a:schemeClr val="accent3">
                    <a:lumMod val="25000"/>
                  </a:schemeClr>
                </a:solidFill>
                <a:latin typeface="Abadi"/>
              </a:rPr>
              <a:t>Results</a:t>
            </a:r>
          </a:p>
          <a:p>
            <a:pPr>
              <a:lnSpc>
                <a:spcPct val="100000"/>
              </a:lnSpc>
              <a:spcBef>
                <a:spcPts val="1400"/>
              </a:spcBef>
            </a:pPr>
            <a:r>
              <a:rPr lang="en-US" sz="1600" dirty="0">
                <a:solidFill>
                  <a:schemeClr val="accent3">
                    <a:lumMod val="25000"/>
                  </a:schemeClr>
                </a:solidFill>
                <a:latin typeface="Abadi"/>
              </a:rPr>
              <a:t>Conclusion</a:t>
            </a:r>
          </a:p>
          <a:p>
            <a:pPr>
              <a:lnSpc>
                <a:spcPct val="100000"/>
              </a:lnSpc>
              <a:spcBef>
                <a:spcPts val="1400"/>
              </a:spcBef>
            </a:pPr>
            <a:r>
              <a:rPr lang="en-US" sz="16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Рисунок 5">
            <a:extLst>
              <a:ext uri="{FF2B5EF4-FFF2-40B4-BE49-F238E27FC236}">
                <a16:creationId xmlns:a16="http://schemas.microsoft.com/office/drawing/2014/main" id="{F82F21F4-8590-2C2C-1416-CB4085315EA5}"/>
              </a:ext>
            </a:extLst>
          </p:cNvPr>
          <p:cNvPicPr>
            <a:picLocks noChangeAspect="1"/>
          </p:cNvPicPr>
          <p:nvPr/>
        </p:nvPicPr>
        <p:blipFill>
          <a:blip r:embed="rId3"/>
          <a:stretch>
            <a:fillRect/>
          </a:stretch>
        </p:blipFill>
        <p:spPr>
          <a:xfrm>
            <a:off x="7097121" y="1936765"/>
            <a:ext cx="4553230" cy="3147406"/>
          </a:xfrm>
          <a:prstGeom prst="rect">
            <a:avLst/>
          </a:prstGeom>
        </p:spPr>
      </p:pic>
      <p:pic>
        <p:nvPicPr>
          <p:cNvPr id="9" name="Рисунок 8">
            <a:extLst>
              <a:ext uri="{FF2B5EF4-FFF2-40B4-BE49-F238E27FC236}">
                <a16:creationId xmlns:a16="http://schemas.microsoft.com/office/drawing/2014/main" id="{C5494305-0425-90DD-268A-9A5F57489EFD}"/>
              </a:ext>
            </a:extLst>
          </p:cNvPr>
          <p:cNvPicPr>
            <a:picLocks noChangeAspect="1"/>
          </p:cNvPicPr>
          <p:nvPr/>
        </p:nvPicPr>
        <p:blipFill>
          <a:blip r:embed="rId4"/>
          <a:stretch>
            <a:fillRect/>
          </a:stretch>
        </p:blipFill>
        <p:spPr>
          <a:xfrm>
            <a:off x="770011" y="1930185"/>
            <a:ext cx="5923573" cy="3081703"/>
          </a:xfrm>
          <a:prstGeom prst="rect">
            <a:avLst/>
          </a:prstGeom>
        </p:spPr>
      </p:pic>
      <p:sp>
        <p:nvSpPr>
          <p:cNvPr id="11" name="TextBox 10">
            <a:extLst>
              <a:ext uri="{FF2B5EF4-FFF2-40B4-BE49-F238E27FC236}">
                <a16:creationId xmlns:a16="http://schemas.microsoft.com/office/drawing/2014/main" id="{1CE1FF95-684C-8D45-18CE-865B1A83FF93}"/>
              </a:ext>
            </a:extLst>
          </p:cNvPr>
          <p:cNvSpPr txBox="1"/>
          <p:nvPr/>
        </p:nvSpPr>
        <p:spPr>
          <a:xfrm>
            <a:off x="770011" y="1538336"/>
            <a:ext cx="6096000" cy="307777"/>
          </a:xfrm>
          <a:prstGeom prst="rect">
            <a:avLst/>
          </a:prstGeom>
          <a:noFill/>
        </p:spPr>
        <p:txBody>
          <a:bodyPr wrap="square">
            <a:spAutoFit/>
          </a:bodyPr>
          <a:lstStyle/>
          <a:p>
            <a:pPr marL="0" indent="0">
              <a:lnSpc>
                <a:spcPct val="100000"/>
              </a:lnSpc>
              <a:spcBef>
                <a:spcPts val="1400"/>
              </a:spcBef>
              <a:buNone/>
            </a:pPr>
            <a:r>
              <a:rPr lang="en-US" sz="1400" dirty="0">
                <a:solidFill>
                  <a:schemeClr val="accent3">
                    <a:lumMod val="25000"/>
                  </a:schemeClr>
                </a:solidFill>
                <a:latin typeface="Abadi" panose="020B0604020104020204" pitchFamily="34" charset="0"/>
              </a:rPr>
              <a:t>The screenshot of the plot with explanations</a:t>
            </a:r>
          </a:p>
        </p:txBody>
      </p:sp>
      <p:sp>
        <p:nvSpPr>
          <p:cNvPr id="12" name="TextBox 11">
            <a:extLst>
              <a:ext uri="{FF2B5EF4-FFF2-40B4-BE49-F238E27FC236}">
                <a16:creationId xmlns:a16="http://schemas.microsoft.com/office/drawing/2014/main" id="{9483A9D1-B846-CE40-1CDF-D1727EE210F5}"/>
              </a:ext>
            </a:extLst>
          </p:cNvPr>
          <p:cNvSpPr txBox="1"/>
          <p:nvPr/>
        </p:nvSpPr>
        <p:spPr>
          <a:xfrm>
            <a:off x="851647" y="5134998"/>
            <a:ext cx="6014365" cy="646331"/>
          </a:xfrm>
          <a:prstGeom prst="rect">
            <a:avLst/>
          </a:prstGeom>
          <a:noFill/>
        </p:spPr>
        <p:txBody>
          <a:bodyPr wrap="square" rtlCol="0">
            <a:spAutoFit/>
          </a:bodyPr>
          <a:lstStyle/>
          <a:p>
            <a:r>
              <a:rPr lang="en-US" dirty="0"/>
              <a:t>Orbits with least successful launches where GTO, ISS, LEO, MEO, PO.</a:t>
            </a:r>
            <a:endParaRPr lang="ru-RU" dirty="0"/>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420326"/>
            <a:ext cx="5801118" cy="372616"/>
          </a:xfrm>
          <a:prstGeom prst="rect">
            <a:avLst/>
          </a:prstGeom>
        </p:spPr>
        <p:txBody>
          <a:bodyPr>
            <a:normAutofit/>
          </a:bodyPr>
          <a:lstStyle/>
          <a:p>
            <a:pPr marL="0" indent="0">
              <a:lnSpc>
                <a:spcPct val="100000"/>
              </a:lnSpc>
              <a:spcBef>
                <a:spcPts val="1400"/>
              </a:spcBef>
              <a:buNone/>
            </a:pPr>
            <a:r>
              <a:rPr lang="en-US" sz="1400" dirty="0">
                <a:solidFill>
                  <a:schemeClr val="accent3">
                    <a:lumMod val="25000"/>
                  </a:schemeClr>
                </a:solidFill>
                <a:latin typeface="Abadi" panose="020B0604020104020204" pitchFamily="34" charset="0"/>
              </a:rPr>
              <a:t>Show the screenshot of the scatter plot</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Рисунок 5">
            <a:extLst>
              <a:ext uri="{FF2B5EF4-FFF2-40B4-BE49-F238E27FC236}">
                <a16:creationId xmlns:a16="http://schemas.microsoft.com/office/drawing/2014/main" id="{056A51ED-C2A2-0E96-3A8A-300A82B97A68}"/>
              </a:ext>
            </a:extLst>
          </p:cNvPr>
          <p:cNvPicPr>
            <a:picLocks noChangeAspect="1"/>
          </p:cNvPicPr>
          <p:nvPr/>
        </p:nvPicPr>
        <p:blipFill>
          <a:blip r:embed="rId3"/>
          <a:stretch>
            <a:fillRect/>
          </a:stretch>
        </p:blipFill>
        <p:spPr>
          <a:xfrm>
            <a:off x="6708144" y="1778913"/>
            <a:ext cx="4713845" cy="2941585"/>
          </a:xfrm>
          <a:prstGeom prst="rect">
            <a:avLst/>
          </a:prstGeom>
        </p:spPr>
      </p:pic>
      <p:pic>
        <p:nvPicPr>
          <p:cNvPr id="8" name="Рисунок 7">
            <a:extLst>
              <a:ext uri="{FF2B5EF4-FFF2-40B4-BE49-F238E27FC236}">
                <a16:creationId xmlns:a16="http://schemas.microsoft.com/office/drawing/2014/main" id="{1A1729BF-F675-EF9A-1F97-FB92E0797DC9}"/>
              </a:ext>
            </a:extLst>
          </p:cNvPr>
          <p:cNvPicPr>
            <a:picLocks noChangeAspect="1"/>
          </p:cNvPicPr>
          <p:nvPr/>
        </p:nvPicPr>
        <p:blipFill>
          <a:blip r:embed="rId4"/>
          <a:stretch>
            <a:fillRect/>
          </a:stretch>
        </p:blipFill>
        <p:spPr>
          <a:xfrm>
            <a:off x="770011" y="1757052"/>
            <a:ext cx="5719482" cy="2963446"/>
          </a:xfrm>
          <a:prstGeom prst="rect">
            <a:avLst/>
          </a:prstGeom>
        </p:spPr>
      </p:pic>
      <p:sp>
        <p:nvSpPr>
          <p:cNvPr id="9" name="TextBox 8">
            <a:extLst>
              <a:ext uri="{FF2B5EF4-FFF2-40B4-BE49-F238E27FC236}">
                <a16:creationId xmlns:a16="http://schemas.microsoft.com/office/drawing/2014/main" id="{3D4631EF-5842-CFCF-E7F7-1FE59570FA8D}"/>
              </a:ext>
            </a:extLst>
          </p:cNvPr>
          <p:cNvSpPr txBox="1"/>
          <p:nvPr/>
        </p:nvSpPr>
        <p:spPr>
          <a:xfrm>
            <a:off x="770011" y="4835188"/>
            <a:ext cx="6014365" cy="923330"/>
          </a:xfrm>
          <a:prstGeom prst="rect">
            <a:avLst/>
          </a:prstGeom>
          <a:noFill/>
        </p:spPr>
        <p:txBody>
          <a:bodyPr wrap="square" rtlCol="0">
            <a:spAutoFit/>
          </a:bodyPr>
          <a:lstStyle/>
          <a:p>
            <a:pPr algn="just"/>
            <a:r>
              <a:rPr lang="en-US" dirty="0"/>
              <a:t>Relatively many flights were done for ISS, GTO and VLEO orbits. Out of which GTO seems to have the largest number of failed launches.</a:t>
            </a:r>
            <a:endParaRPr lang="ru-RU" dirty="0"/>
          </a:p>
        </p:txBody>
      </p:sp>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1299089"/>
            <a:ext cx="5325989" cy="287665"/>
          </a:xfrm>
          <a:prstGeom prst="rect">
            <a:avLst/>
          </a:prstGeom>
        </p:spPr>
        <p:txBody>
          <a:bodyPr>
            <a:normAutofit lnSpcReduction="10000"/>
          </a:bodyPr>
          <a:lstStyle/>
          <a:p>
            <a:pPr marL="0" indent="0">
              <a:lnSpc>
                <a:spcPct val="100000"/>
              </a:lnSpc>
              <a:spcBef>
                <a:spcPts val="1400"/>
              </a:spcBef>
              <a:buNone/>
            </a:pPr>
            <a:r>
              <a:rPr lang="en-US" sz="1400" dirty="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Рисунок 5">
            <a:extLst>
              <a:ext uri="{FF2B5EF4-FFF2-40B4-BE49-F238E27FC236}">
                <a16:creationId xmlns:a16="http://schemas.microsoft.com/office/drawing/2014/main" id="{C7608DE1-A711-CE10-8AEC-84598A21E3CF}"/>
              </a:ext>
            </a:extLst>
          </p:cNvPr>
          <p:cNvPicPr>
            <a:picLocks noChangeAspect="1"/>
          </p:cNvPicPr>
          <p:nvPr/>
        </p:nvPicPr>
        <p:blipFill>
          <a:blip r:embed="rId3"/>
          <a:stretch>
            <a:fillRect/>
          </a:stretch>
        </p:blipFill>
        <p:spPr>
          <a:xfrm>
            <a:off x="6750713" y="1678879"/>
            <a:ext cx="4797246" cy="2973803"/>
          </a:xfrm>
          <a:prstGeom prst="rect">
            <a:avLst/>
          </a:prstGeom>
        </p:spPr>
      </p:pic>
      <p:pic>
        <p:nvPicPr>
          <p:cNvPr id="8" name="Рисунок 7">
            <a:extLst>
              <a:ext uri="{FF2B5EF4-FFF2-40B4-BE49-F238E27FC236}">
                <a16:creationId xmlns:a16="http://schemas.microsoft.com/office/drawing/2014/main" id="{74E137D4-D968-4B3D-8264-96A636E3A884}"/>
              </a:ext>
            </a:extLst>
          </p:cNvPr>
          <p:cNvPicPr>
            <a:picLocks noChangeAspect="1"/>
          </p:cNvPicPr>
          <p:nvPr/>
        </p:nvPicPr>
        <p:blipFill>
          <a:blip r:embed="rId4"/>
          <a:stretch>
            <a:fillRect/>
          </a:stretch>
        </p:blipFill>
        <p:spPr>
          <a:xfrm>
            <a:off x="770010" y="1678879"/>
            <a:ext cx="5576903" cy="2899251"/>
          </a:xfrm>
          <a:prstGeom prst="rect">
            <a:avLst/>
          </a:prstGeom>
        </p:spPr>
      </p:pic>
      <p:sp>
        <p:nvSpPr>
          <p:cNvPr id="9" name="TextBox 8">
            <a:extLst>
              <a:ext uri="{FF2B5EF4-FFF2-40B4-BE49-F238E27FC236}">
                <a16:creationId xmlns:a16="http://schemas.microsoft.com/office/drawing/2014/main" id="{D471D6E0-3AEC-EBB3-DCC6-A233DC2AAB0C}"/>
              </a:ext>
            </a:extLst>
          </p:cNvPr>
          <p:cNvSpPr txBox="1"/>
          <p:nvPr/>
        </p:nvSpPr>
        <p:spPr>
          <a:xfrm>
            <a:off x="770011" y="4835188"/>
            <a:ext cx="6014365" cy="923330"/>
          </a:xfrm>
          <a:prstGeom prst="rect">
            <a:avLst/>
          </a:prstGeom>
          <a:noFill/>
        </p:spPr>
        <p:txBody>
          <a:bodyPr wrap="square" rtlCol="0">
            <a:spAutoFit/>
          </a:bodyPr>
          <a:lstStyle/>
          <a:p>
            <a:r>
              <a:rPr lang="en-US" dirty="0"/>
              <a:t>Higher payloads seem to have more successful launches. GTO and ISS launches which are least successful operate with lower  payloads (mostly lower than 8000 Kg).</a:t>
            </a:r>
            <a:endParaRPr lang="ru-RU" dirty="0"/>
          </a:p>
        </p:txBody>
      </p:sp>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32764" y="1362883"/>
            <a:ext cx="3932238" cy="270031"/>
          </a:xfrm>
          <a:prstGeom prst="rect">
            <a:avLst/>
          </a:prstGeom>
        </p:spPr>
        <p:txBody>
          <a:bodyPr>
            <a:normAutofit fontScale="92500" lnSpcReduction="10000"/>
          </a:bodyPr>
          <a:lstStyle/>
          <a:p>
            <a:pPr marL="0" indent="0">
              <a:lnSpc>
                <a:spcPct val="100000"/>
              </a:lnSpc>
              <a:spcBef>
                <a:spcPts val="1400"/>
              </a:spcBef>
              <a:buNone/>
            </a:pPr>
            <a:r>
              <a:rPr lang="en-CA" sz="1400" dirty="0">
                <a:solidFill>
                  <a:schemeClr val="accent3">
                    <a:lumMod val="25000"/>
                  </a:schemeClr>
                </a:solidFill>
                <a:latin typeface="Abadi" panose="020B0604020104020204" pitchFamily="34" charset="0"/>
              </a:rPr>
              <a:t>Show a </a:t>
            </a:r>
            <a:r>
              <a:rPr lang="en-US" sz="1400" dirty="0">
                <a:solidFill>
                  <a:schemeClr val="accent3">
                    <a:lumMod val="25000"/>
                  </a:schemeClr>
                </a:solidFill>
                <a:latin typeface="Abadi" panose="020B0604020104020204" pitchFamily="34" charset="0"/>
              </a:rPr>
              <a:t>line chart of yearly average success rate</a:t>
            </a:r>
          </a:p>
          <a:p>
            <a:pPr marL="0" indent="0">
              <a:lnSpc>
                <a:spcPct val="100000"/>
              </a:lnSpc>
              <a:spcBef>
                <a:spcPts val="1400"/>
              </a:spcBef>
              <a:buNone/>
            </a:pPr>
            <a:endParaRPr lang="en-US" sz="14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Рисунок 5">
            <a:extLst>
              <a:ext uri="{FF2B5EF4-FFF2-40B4-BE49-F238E27FC236}">
                <a16:creationId xmlns:a16="http://schemas.microsoft.com/office/drawing/2014/main" id="{4997B29E-CD29-F89F-5924-AB5472430A7B}"/>
              </a:ext>
            </a:extLst>
          </p:cNvPr>
          <p:cNvPicPr>
            <a:picLocks noChangeAspect="1"/>
          </p:cNvPicPr>
          <p:nvPr/>
        </p:nvPicPr>
        <p:blipFill>
          <a:blip r:embed="rId3"/>
          <a:stretch>
            <a:fillRect/>
          </a:stretch>
        </p:blipFill>
        <p:spPr>
          <a:xfrm>
            <a:off x="7248671" y="1632914"/>
            <a:ext cx="4209301" cy="2634830"/>
          </a:xfrm>
          <a:prstGeom prst="rect">
            <a:avLst/>
          </a:prstGeom>
        </p:spPr>
      </p:pic>
      <p:pic>
        <p:nvPicPr>
          <p:cNvPr id="8" name="Рисунок 7">
            <a:extLst>
              <a:ext uri="{FF2B5EF4-FFF2-40B4-BE49-F238E27FC236}">
                <a16:creationId xmlns:a16="http://schemas.microsoft.com/office/drawing/2014/main" id="{29683679-A00F-070F-E1DA-732872BFFF20}"/>
              </a:ext>
            </a:extLst>
          </p:cNvPr>
          <p:cNvPicPr>
            <a:picLocks noChangeAspect="1"/>
          </p:cNvPicPr>
          <p:nvPr/>
        </p:nvPicPr>
        <p:blipFill>
          <a:blip r:embed="rId4"/>
          <a:stretch>
            <a:fillRect/>
          </a:stretch>
        </p:blipFill>
        <p:spPr>
          <a:xfrm>
            <a:off x="770011" y="1632914"/>
            <a:ext cx="6316466" cy="3244429"/>
          </a:xfrm>
          <a:prstGeom prst="rect">
            <a:avLst/>
          </a:prstGeom>
        </p:spPr>
      </p:pic>
      <p:sp>
        <p:nvSpPr>
          <p:cNvPr id="9" name="TextBox 8">
            <a:extLst>
              <a:ext uri="{FF2B5EF4-FFF2-40B4-BE49-F238E27FC236}">
                <a16:creationId xmlns:a16="http://schemas.microsoft.com/office/drawing/2014/main" id="{12F60F29-7EB3-3EEB-E29D-EF0BFBC37734}"/>
              </a:ext>
            </a:extLst>
          </p:cNvPr>
          <p:cNvSpPr txBox="1"/>
          <p:nvPr/>
        </p:nvSpPr>
        <p:spPr>
          <a:xfrm>
            <a:off x="770011" y="5019854"/>
            <a:ext cx="6014365" cy="646331"/>
          </a:xfrm>
          <a:prstGeom prst="rect">
            <a:avLst/>
          </a:prstGeom>
          <a:noFill/>
        </p:spPr>
        <p:txBody>
          <a:bodyPr wrap="square" rtlCol="0">
            <a:spAutoFit/>
          </a:bodyPr>
          <a:lstStyle/>
          <a:p>
            <a:pPr algn="just"/>
            <a:r>
              <a:rPr lang="en-US" dirty="0"/>
              <a:t>Success rate shows positive and relatively stable growth over the 2010 – 2020 period.</a:t>
            </a:r>
            <a:endParaRPr lang="ru-RU" dirty="0"/>
          </a:p>
        </p:txBody>
      </p:sp>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624039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names of the unique launch sites:</a:t>
            </a:r>
          </a:p>
          <a:p>
            <a:pPr lvl="1">
              <a:lnSpc>
                <a:spcPct val="100000"/>
              </a:lnSpc>
              <a:spcBef>
                <a:spcPts val="1400"/>
              </a:spcBef>
            </a:pPr>
            <a:r>
              <a:rPr lang="en-US" sz="1800" dirty="0">
                <a:solidFill>
                  <a:schemeClr val="accent3">
                    <a:lumMod val="25000"/>
                  </a:schemeClr>
                </a:solidFill>
                <a:latin typeface="Abadi" panose="020B0604020104020204" pitchFamily="34" charset="0"/>
              </a:rPr>
              <a:t>'CCAFS LC-40',</a:t>
            </a:r>
          </a:p>
          <a:p>
            <a:pPr lvl="1">
              <a:lnSpc>
                <a:spcPct val="100000"/>
              </a:lnSpc>
              <a:spcBef>
                <a:spcPts val="1400"/>
              </a:spcBef>
            </a:pPr>
            <a:r>
              <a:rPr lang="en-US" sz="1800" dirty="0">
                <a:solidFill>
                  <a:schemeClr val="accent3">
                    <a:lumMod val="25000"/>
                  </a:schemeClr>
                </a:solidFill>
                <a:latin typeface="Abadi" panose="020B0604020104020204" pitchFamily="34" charset="0"/>
              </a:rPr>
              <a:t>'VAFB SLC-4E',</a:t>
            </a:r>
          </a:p>
          <a:p>
            <a:pPr lvl="1">
              <a:lnSpc>
                <a:spcPct val="100000"/>
              </a:lnSpc>
              <a:spcBef>
                <a:spcPts val="1400"/>
              </a:spcBef>
            </a:pPr>
            <a:r>
              <a:rPr lang="en-US" sz="1800" dirty="0">
                <a:solidFill>
                  <a:schemeClr val="accent3">
                    <a:lumMod val="25000"/>
                  </a:schemeClr>
                </a:solidFill>
                <a:latin typeface="Abadi" panose="020B0604020104020204" pitchFamily="34" charset="0"/>
              </a:rPr>
              <a:t>'KSC LC-39A',</a:t>
            </a:r>
          </a:p>
          <a:p>
            <a:pPr lvl="1">
              <a:lnSpc>
                <a:spcPct val="100000"/>
              </a:lnSpc>
              <a:spcBef>
                <a:spcPts val="1400"/>
              </a:spcBef>
            </a:pPr>
            <a:r>
              <a:rPr lang="en-US" sz="1800" dirty="0">
                <a:solidFill>
                  <a:schemeClr val="accent3">
                    <a:lumMod val="25000"/>
                  </a:schemeClr>
                </a:solidFill>
                <a:latin typeface="Abadi" panose="020B0604020104020204" pitchFamily="34" charset="0"/>
              </a:rPr>
              <a:t>'CCAFS SLC-40’</a:t>
            </a:r>
          </a:p>
          <a:p>
            <a:pPr>
              <a:lnSpc>
                <a:spcPct val="100000"/>
              </a:lnSpc>
              <a:spcBef>
                <a:spcPts val="1400"/>
              </a:spcBef>
            </a:pPr>
            <a:r>
              <a:rPr lang="en-US" sz="2200" dirty="0">
                <a:solidFill>
                  <a:schemeClr val="accent3">
                    <a:lumMod val="25000"/>
                  </a:schemeClr>
                </a:solidFill>
                <a:latin typeface="Abadi" panose="020B0604020104020204" pitchFamily="34" charset="0"/>
              </a:rPr>
              <a:t>Here we can see that there are actually four unique launch sites.</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Рисунок 5">
            <a:extLst>
              <a:ext uri="{FF2B5EF4-FFF2-40B4-BE49-F238E27FC236}">
                <a16:creationId xmlns:a16="http://schemas.microsoft.com/office/drawing/2014/main" id="{EE3067AF-1033-0086-271F-B57A38E741CA}"/>
              </a:ext>
            </a:extLst>
          </p:cNvPr>
          <p:cNvPicPr>
            <a:picLocks noChangeAspect="1"/>
          </p:cNvPicPr>
          <p:nvPr/>
        </p:nvPicPr>
        <p:blipFill>
          <a:blip r:embed="rId3"/>
          <a:stretch>
            <a:fillRect/>
          </a:stretch>
        </p:blipFill>
        <p:spPr>
          <a:xfrm>
            <a:off x="6939558" y="1847394"/>
            <a:ext cx="4410838" cy="2267266"/>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6"/>
            <a:ext cx="8822225" cy="401638"/>
          </a:xfrm>
          <a:prstGeom prst="rect">
            <a:avLst/>
          </a:prstGeom>
        </p:spPr>
        <p:txBody>
          <a:bodyPr>
            <a:normAutofit/>
          </a:bodyPr>
          <a:lstStyle/>
          <a:p>
            <a:pPr marL="0" indent="0">
              <a:lnSpc>
                <a:spcPct val="100000"/>
              </a:lnSpc>
              <a:spcBef>
                <a:spcPts val="1400"/>
              </a:spcBef>
              <a:buNone/>
            </a:pPr>
            <a:r>
              <a:rPr lang="en-US" sz="1400" dirty="0">
                <a:solidFill>
                  <a:schemeClr val="accent3">
                    <a:lumMod val="25000"/>
                  </a:schemeClr>
                </a:solidFill>
                <a:latin typeface="Abadi" panose="020B0604020104020204" pitchFamily="34" charset="0"/>
              </a:rPr>
              <a:t>Find 5 records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Рисунок 5">
            <a:extLst>
              <a:ext uri="{FF2B5EF4-FFF2-40B4-BE49-F238E27FC236}">
                <a16:creationId xmlns:a16="http://schemas.microsoft.com/office/drawing/2014/main" id="{D4DE0171-B441-1292-B458-06CCD4AEB0B8}"/>
              </a:ext>
            </a:extLst>
          </p:cNvPr>
          <p:cNvPicPr>
            <a:picLocks noChangeAspect="1"/>
          </p:cNvPicPr>
          <p:nvPr/>
        </p:nvPicPr>
        <p:blipFill>
          <a:blip r:embed="rId3"/>
          <a:stretch>
            <a:fillRect/>
          </a:stretch>
        </p:blipFill>
        <p:spPr>
          <a:xfrm>
            <a:off x="770011" y="2195879"/>
            <a:ext cx="8721533" cy="1581949"/>
          </a:xfrm>
          <a:prstGeom prst="rect">
            <a:avLst/>
          </a:prstGeom>
        </p:spPr>
      </p:pic>
      <p:sp>
        <p:nvSpPr>
          <p:cNvPr id="7" name="TextBox 6">
            <a:extLst>
              <a:ext uri="{FF2B5EF4-FFF2-40B4-BE49-F238E27FC236}">
                <a16:creationId xmlns:a16="http://schemas.microsoft.com/office/drawing/2014/main" id="{808B0AF6-7323-A456-518D-8F076E24DBEB}"/>
              </a:ext>
            </a:extLst>
          </p:cNvPr>
          <p:cNvSpPr txBox="1"/>
          <p:nvPr/>
        </p:nvSpPr>
        <p:spPr>
          <a:xfrm>
            <a:off x="772976" y="3948157"/>
            <a:ext cx="8718568" cy="523220"/>
          </a:xfrm>
          <a:prstGeom prst="rect">
            <a:avLst/>
          </a:prstGeom>
          <a:noFill/>
        </p:spPr>
        <p:txBody>
          <a:bodyPr wrap="square" rtlCol="0">
            <a:spAutoFit/>
          </a:bodyPr>
          <a:lstStyle/>
          <a:p>
            <a:r>
              <a:rPr lang="en-US" sz="1400" dirty="0">
                <a:solidFill>
                  <a:schemeClr val="accent3">
                    <a:lumMod val="25000"/>
                  </a:schemeClr>
                </a:solidFill>
                <a:latin typeface="Abadi" panose="020B0604020104020204" pitchFamily="34" charset="0"/>
              </a:rPr>
              <a:t>With the aid of the above query, we can obtain the list of first five records for the launch site, the name of which starts with ‘CCA’. </a:t>
            </a:r>
            <a:endParaRPr lang="ru-RU" sz="1400" dirty="0"/>
          </a:p>
        </p:txBody>
      </p:sp>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6660" y="1825625"/>
            <a:ext cx="9745589" cy="410847"/>
          </a:xfrm>
          <a:prstGeom prst="rect">
            <a:avLst/>
          </a:prstGeom>
        </p:spPr>
        <p:txBody>
          <a:bodyPr>
            <a:normAutofit lnSpcReduction="10000"/>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Calculate the total payload carried by boosters from NASA</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sp>
        <p:nvSpPr>
          <p:cNvPr id="2" name="Content Placeholder 4">
            <a:extLst>
              <a:ext uri="{FF2B5EF4-FFF2-40B4-BE49-F238E27FC236}">
                <a16:creationId xmlns:a16="http://schemas.microsoft.com/office/drawing/2014/main" id="{7A0F619B-DB9E-DE91-8802-382B79567E45}"/>
              </a:ext>
            </a:extLst>
          </p:cNvPr>
          <p:cNvSpPr txBox="1">
            <a:spLocks/>
          </p:cNvSpPr>
          <p:nvPr/>
        </p:nvSpPr>
        <p:spPr>
          <a:xfrm>
            <a:off x="836661" y="4056484"/>
            <a:ext cx="9745589" cy="401639"/>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total payload carried by boosters, where customer was NASA is 45596 Kg.</a:t>
            </a:r>
          </a:p>
        </p:txBody>
      </p:sp>
      <p:pic>
        <p:nvPicPr>
          <p:cNvPr id="7" name="Рисунок 6">
            <a:extLst>
              <a:ext uri="{FF2B5EF4-FFF2-40B4-BE49-F238E27FC236}">
                <a16:creationId xmlns:a16="http://schemas.microsoft.com/office/drawing/2014/main" id="{803D95F7-B886-6185-BA65-AE20C1A47330}"/>
              </a:ext>
            </a:extLst>
          </p:cNvPr>
          <p:cNvPicPr>
            <a:picLocks noChangeAspect="1"/>
          </p:cNvPicPr>
          <p:nvPr/>
        </p:nvPicPr>
        <p:blipFill>
          <a:blip r:embed="rId3"/>
          <a:stretch>
            <a:fillRect/>
          </a:stretch>
        </p:blipFill>
        <p:spPr>
          <a:xfrm>
            <a:off x="836661" y="2194271"/>
            <a:ext cx="5982535" cy="1867161"/>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6"/>
            <a:ext cx="9745589" cy="478304"/>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Calculate the average payload mass carried by booster version F9 v1.1</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sp>
        <p:nvSpPr>
          <p:cNvPr id="2" name="Content Placeholder 4">
            <a:extLst>
              <a:ext uri="{FF2B5EF4-FFF2-40B4-BE49-F238E27FC236}">
                <a16:creationId xmlns:a16="http://schemas.microsoft.com/office/drawing/2014/main" id="{C14A9F83-C5EF-D5C0-4DE3-271A19D3375E}"/>
              </a:ext>
            </a:extLst>
          </p:cNvPr>
          <p:cNvSpPr txBox="1">
            <a:spLocks/>
          </p:cNvSpPr>
          <p:nvPr/>
        </p:nvSpPr>
        <p:spPr>
          <a:xfrm>
            <a:off x="743116" y="4008542"/>
            <a:ext cx="9745589" cy="54905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average payload mass carried by booster version F9 v1.1 is 2928 Kg.</a:t>
            </a:r>
            <a:endParaRPr lang="en-US" sz="2200" dirty="0">
              <a:solidFill>
                <a:schemeClr val="accent3">
                  <a:lumMod val="25000"/>
                </a:schemeClr>
              </a:solidFill>
              <a:highlight>
                <a:srgbClr val="FF0000"/>
              </a:highlight>
              <a:latin typeface="Abadi" panose="020B0604020104020204" pitchFamily="34" charset="0"/>
            </a:endParaRPr>
          </a:p>
        </p:txBody>
      </p:sp>
      <p:pic>
        <p:nvPicPr>
          <p:cNvPr id="7" name="Рисунок 6">
            <a:extLst>
              <a:ext uri="{FF2B5EF4-FFF2-40B4-BE49-F238E27FC236}">
                <a16:creationId xmlns:a16="http://schemas.microsoft.com/office/drawing/2014/main" id="{E443A251-DAE5-6FE9-CBB1-20755A407396}"/>
              </a:ext>
            </a:extLst>
          </p:cNvPr>
          <p:cNvPicPr>
            <a:picLocks noChangeAspect="1"/>
          </p:cNvPicPr>
          <p:nvPr/>
        </p:nvPicPr>
        <p:blipFill>
          <a:blip r:embed="rId3"/>
          <a:stretch>
            <a:fillRect/>
          </a:stretch>
        </p:blipFill>
        <p:spPr>
          <a:xfrm>
            <a:off x="850693" y="2166609"/>
            <a:ext cx="6154009" cy="1819529"/>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1186516"/>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Find the dates of the first successful landing outcome on ground pad</a:t>
            </a:r>
            <a:endParaRPr lang="en-US" dirty="0">
              <a:solidFill>
                <a:schemeClr val="accent3">
                  <a:lumMod val="25000"/>
                </a:schemeClr>
              </a:solidFill>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sp>
        <p:nvSpPr>
          <p:cNvPr id="2" name="Content Placeholder 4">
            <a:extLst>
              <a:ext uri="{FF2B5EF4-FFF2-40B4-BE49-F238E27FC236}">
                <a16:creationId xmlns:a16="http://schemas.microsoft.com/office/drawing/2014/main" id="{C236EC56-2776-3AC3-6B28-D7E0AAC3437A}"/>
              </a:ext>
            </a:extLst>
          </p:cNvPr>
          <p:cNvSpPr txBox="1">
            <a:spLocks/>
          </p:cNvSpPr>
          <p:nvPr/>
        </p:nvSpPr>
        <p:spPr>
          <a:xfrm>
            <a:off x="770011" y="4255059"/>
            <a:ext cx="9745589" cy="1186516"/>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first successful landing on ground pad was on 2018-07-22.</a:t>
            </a:r>
          </a:p>
        </p:txBody>
      </p:sp>
      <p:pic>
        <p:nvPicPr>
          <p:cNvPr id="7" name="Рисунок 6">
            <a:extLst>
              <a:ext uri="{FF2B5EF4-FFF2-40B4-BE49-F238E27FC236}">
                <a16:creationId xmlns:a16="http://schemas.microsoft.com/office/drawing/2014/main" id="{5AC12DA8-D6EA-3BDD-2CC3-E32F2CA59980}"/>
              </a:ext>
            </a:extLst>
          </p:cNvPr>
          <p:cNvPicPr>
            <a:picLocks noChangeAspect="1"/>
          </p:cNvPicPr>
          <p:nvPr/>
        </p:nvPicPr>
        <p:blipFill>
          <a:blip r:embed="rId3"/>
          <a:stretch>
            <a:fillRect/>
          </a:stretch>
        </p:blipFill>
        <p:spPr>
          <a:xfrm>
            <a:off x="846231" y="2202664"/>
            <a:ext cx="5353797" cy="1914792"/>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1760257"/>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List the names of boosters which have successfully landed on drone ship and had payload mass greater than 4000 but less than 6000</a:t>
            </a: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sp>
        <p:nvSpPr>
          <p:cNvPr id="2" name="Content Placeholder 4">
            <a:extLst>
              <a:ext uri="{FF2B5EF4-FFF2-40B4-BE49-F238E27FC236}">
                <a16:creationId xmlns:a16="http://schemas.microsoft.com/office/drawing/2014/main" id="{E077C32B-24A0-F8F6-49EB-C4A32354123D}"/>
              </a:ext>
            </a:extLst>
          </p:cNvPr>
          <p:cNvSpPr txBox="1">
            <a:spLocks/>
          </p:cNvSpPr>
          <p:nvPr/>
        </p:nvSpPr>
        <p:spPr>
          <a:xfrm>
            <a:off x="770010" y="4488144"/>
            <a:ext cx="9745589" cy="1760257"/>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00000"/>
              </a:lnSpc>
              <a:spcBef>
                <a:spcPts val="1400"/>
              </a:spcBef>
              <a:buNone/>
            </a:pPr>
            <a:r>
              <a:rPr lang="en-US" sz="2200" dirty="0">
                <a:solidFill>
                  <a:schemeClr val="accent3">
                    <a:lumMod val="25000"/>
                  </a:schemeClr>
                </a:solidFill>
                <a:latin typeface="Abadi" panose="020B0604020104020204" pitchFamily="34" charset="0"/>
              </a:rPr>
              <a:t>We can see the particular names of boosters with mass in range 4000 and 6000 Kg.</a:t>
            </a:r>
          </a:p>
        </p:txBody>
      </p:sp>
      <p:pic>
        <p:nvPicPr>
          <p:cNvPr id="9" name="Рисунок 8">
            <a:extLst>
              <a:ext uri="{FF2B5EF4-FFF2-40B4-BE49-F238E27FC236}">
                <a16:creationId xmlns:a16="http://schemas.microsoft.com/office/drawing/2014/main" id="{78ACC41C-C866-CD44-8A34-41BE441D6417}"/>
              </a:ext>
            </a:extLst>
          </p:cNvPr>
          <p:cNvPicPr>
            <a:picLocks noChangeAspect="1"/>
          </p:cNvPicPr>
          <p:nvPr/>
        </p:nvPicPr>
        <p:blipFill>
          <a:blip r:embed="rId3"/>
          <a:stretch>
            <a:fillRect/>
          </a:stretch>
        </p:blipFill>
        <p:spPr>
          <a:xfrm>
            <a:off x="848697" y="2637562"/>
            <a:ext cx="10136015" cy="1724266"/>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438875"/>
            <a:ext cx="9987003" cy="3948910"/>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just">
              <a:buNone/>
            </a:pPr>
            <a:r>
              <a:rPr lang="en-US" sz="1400" b="1" dirty="0">
                <a:solidFill>
                  <a:schemeClr val="tx1"/>
                </a:solidFill>
                <a:latin typeface="Abadi" panose="020B0604020104020204" pitchFamily="34" charset="0"/>
              </a:rPr>
              <a:t>Project Overview</a:t>
            </a:r>
          </a:p>
          <a:p>
            <a:pPr algn="just"/>
            <a:r>
              <a:rPr lang="en-US" sz="1400" dirty="0">
                <a:solidFill>
                  <a:schemeClr val="tx1"/>
                </a:solidFill>
                <a:latin typeface="Abadi" panose="020B0604020104020204" pitchFamily="34" charset="0"/>
              </a:rPr>
              <a:t>This project analyzes historical SpaceX data to predict whether Falcon 9 first-stage boosters will land successfully. Since SpaceX's cost advantage largely comes from reusing these boosters, accurately predicting landing outcomes has significant financial implications.</a:t>
            </a:r>
          </a:p>
          <a:p>
            <a:pPr marL="0" indent="0" algn="just">
              <a:buNone/>
            </a:pPr>
            <a:r>
              <a:rPr lang="en-US" sz="1400" b="1" dirty="0">
                <a:solidFill>
                  <a:schemeClr val="tx1"/>
                </a:solidFill>
                <a:latin typeface="Abadi" panose="020B0604020104020204" pitchFamily="34" charset="0"/>
              </a:rPr>
              <a:t>Methodology Used</a:t>
            </a:r>
          </a:p>
          <a:p>
            <a:pPr algn="just"/>
            <a:r>
              <a:rPr lang="en-US" sz="1400" dirty="0">
                <a:solidFill>
                  <a:schemeClr val="tx1"/>
                </a:solidFill>
                <a:latin typeface="Abadi" panose="020B0604020104020204" pitchFamily="34" charset="0"/>
              </a:rPr>
              <a:t>The project followed a comprehensive data science workflow:</a:t>
            </a:r>
          </a:p>
          <a:p>
            <a:pPr marL="233363" indent="0" algn="just">
              <a:buNone/>
            </a:pPr>
            <a:r>
              <a:rPr lang="en-US" sz="1400" b="1" dirty="0">
                <a:solidFill>
                  <a:schemeClr val="tx1"/>
                </a:solidFill>
                <a:latin typeface="Abadi" panose="020B0604020104020204" pitchFamily="34" charset="0"/>
              </a:rPr>
              <a:t>Data Acquisition</a:t>
            </a:r>
            <a:r>
              <a:rPr lang="en-US" sz="1400" dirty="0">
                <a:solidFill>
                  <a:schemeClr val="tx1"/>
                </a:solidFill>
                <a:latin typeface="Abadi" panose="020B0604020104020204" pitchFamily="34" charset="0"/>
              </a:rPr>
              <a:t>: Combined SpaceX API data (via GET requests) with Wikipedia data (via web scraping with </a:t>
            </a:r>
            <a:r>
              <a:rPr lang="en-US" sz="1400" dirty="0" err="1">
                <a:solidFill>
                  <a:schemeClr val="tx1"/>
                </a:solidFill>
                <a:latin typeface="Abadi" panose="020B0604020104020204" pitchFamily="34" charset="0"/>
              </a:rPr>
              <a:t>BeautifulSoup</a:t>
            </a:r>
            <a:r>
              <a:rPr lang="en-US" sz="1400" dirty="0">
                <a:solidFill>
                  <a:schemeClr val="tx1"/>
                </a:solidFill>
                <a:latin typeface="Abadi" panose="020B0604020104020204" pitchFamily="34" charset="0"/>
              </a:rPr>
              <a:t>)</a:t>
            </a:r>
          </a:p>
          <a:p>
            <a:pPr marL="233363" indent="0" algn="just">
              <a:buNone/>
            </a:pPr>
            <a:r>
              <a:rPr lang="en-US" sz="1400" b="1" dirty="0">
                <a:solidFill>
                  <a:schemeClr val="tx1"/>
                </a:solidFill>
                <a:latin typeface="Abadi" panose="020B0604020104020204" pitchFamily="34" charset="0"/>
              </a:rPr>
              <a:t>Data Processing</a:t>
            </a:r>
            <a:r>
              <a:rPr lang="en-US" sz="1400" dirty="0">
                <a:solidFill>
                  <a:schemeClr val="tx1"/>
                </a:solidFill>
                <a:latin typeface="Abadi" panose="020B0604020104020204" pitchFamily="34" charset="0"/>
              </a:rPr>
              <a:t>: Cleaned missing values and encoded categorical variables, creating a binary classification target for landing success</a:t>
            </a:r>
          </a:p>
          <a:p>
            <a:pPr marL="233363" indent="0" algn="just">
              <a:buNone/>
            </a:pPr>
            <a:r>
              <a:rPr lang="en-US" sz="1400" b="1" dirty="0">
                <a:solidFill>
                  <a:schemeClr val="tx1"/>
                </a:solidFill>
                <a:latin typeface="Abadi" panose="020B0604020104020204" pitchFamily="34" charset="0"/>
              </a:rPr>
              <a:t>Analysis</a:t>
            </a:r>
            <a:r>
              <a:rPr lang="en-US" sz="1400" dirty="0">
                <a:solidFill>
                  <a:schemeClr val="tx1"/>
                </a:solidFill>
                <a:latin typeface="Abadi" panose="020B0604020104020204" pitchFamily="34" charset="0"/>
              </a:rPr>
              <a:t>: Used SQL queries and various visualization tools (Matplotlib, Seaborn, Folium, </a:t>
            </a:r>
            <a:r>
              <a:rPr lang="en-US" sz="1400" dirty="0" err="1">
                <a:solidFill>
                  <a:schemeClr val="tx1"/>
                </a:solidFill>
                <a:latin typeface="Abadi" panose="020B0604020104020204" pitchFamily="34" charset="0"/>
              </a:rPr>
              <a:t>Plotly</a:t>
            </a:r>
            <a:r>
              <a:rPr lang="en-US" sz="1400" dirty="0">
                <a:solidFill>
                  <a:schemeClr val="tx1"/>
                </a:solidFill>
                <a:latin typeface="Abadi" panose="020B0604020104020204" pitchFamily="34" charset="0"/>
              </a:rPr>
              <a:t> Dash) to identify patterns in launch outcomes</a:t>
            </a:r>
          </a:p>
          <a:p>
            <a:pPr marL="233363" indent="0" algn="just">
              <a:buNone/>
            </a:pPr>
            <a:r>
              <a:rPr lang="en-US" sz="1400" b="1" dirty="0">
                <a:solidFill>
                  <a:schemeClr val="tx1"/>
                </a:solidFill>
                <a:latin typeface="Abadi" panose="020B0604020104020204" pitchFamily="34" charset="0"/>
              </a:rPr>
              <a:t>Machine Learning</a:t>
            </a:r>
            <a:r>
              <a:rPr lang="en-US" sz="1400" dirty="0">
                <a:solidFill>
                  <a:schemeClr val="tx1"/>
                </a:solidFill>
                <a:latin typeface="Abadi" panose="020B0604020104020204" pitchFamily="34" charset="0"/>
              </a:rPr>
              <a:t>: Built and compared four classification models (Logistic Regression, SVM, Decision Trees, KNN)</a:t>
            </a:r>
          </a:p>
          <a:p>
            <a:pPr marL="233363" indent="0" algn="just">
              <a:buNone/>
            </a:pPr>
            <a:r>
              <a:rPr lang="en-US" sz="1400" b="1" dirty="0">
                <a:solidFill>
                  <a:schemeClr val="tx1"/>
                </a:solidFill>
                <a:latin typeface="Abadi" panose="020B0604020104020204" pitchFamily="34" charset="0"/>
              </a:rPr>
              <a:t>Key Findings</a:t>
            </a:r>
          </a:p>
          <a:p>
            <a:pPr algn="just"/>
            <a:r>
              <a:rPr lang="en-US" sz="1400" dirty="0">
                <a:solidFill>
                  <a:schemeClr val="tx1"/>
                </a:solidFill>
                <a:latin typeface="Abadi" panose="020B0604020104020204" pitchFamily="34" charset="0"/>
              </a:rPr>
              <a:t>All models achieved approximately 83% accuracy, with the Decision Tree model performing best (88.93% validation accuracy). These predictions help improve cost estimation, resource planning, and risk assessment for future launches.</a:t>
            </a:r>
          </a:p>
          <a:p>
            <a:pPr marL="0" indent="0" algn="just">
              <a:buNone/>
            </a:pPr>
            <a:r>
              <a:rPr lang="en-US" sz="1400" b="1" dirty="0">
                <a:solidFill>
                  <a:schemeClr val="tx1"/>
                </a:solidFill>
                <a:latin typeface="Abadi" panose="020B0604020104020204" pitchFamily="34" charset="0"/>
              </a:rPr>
              <a:t>Significance</a:t>
            </a:r>
          </a:p>
          <a:p>
            <a:pPr algn="just"/>
            <a:r>
              <a:rPr lang="en-US" sz="1400" dirty="0">
                <a:solidFill>
                  <a:schemeClr val="tx1"/>
                </a:solidFill>
                <a:latin typeface="Abadi" panose="020B0604020104020204" pitchFamily="34" charset="0"/>
              </a:rPr>
              <a:t>This project demonstrates how data science techniques can enhance the economics of space exploration by helping predict and improve reusable rocket landing success rates.</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58072"/>
            <a:ext cx="9745589" cy="401638"/>
          </a:xfrm>
          <a:prstGeom prst="rect">
            <a:avLst/>
          </a:prstGeom>
        </p:spPr>
        <p:txBody>
          <a:bodyPr>
            <a:normAutofit lnSpcReduction="10000"/>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Calculate the total number of successful and failure mission outcomes</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sp>
        <p:nvSpPr>
          <p:cNvPr id="2" name="Content Placeholder 4">
            <a:extLst>
              <a:ext uri="{FF2B5EF4-FFF2-40B4-BE49-F238E27FC236}">
                <a16:creationId xmlns:a16="http://schemas.microsoft.com/office/drawing/2014/main" id="{20A3D8DB-F809-CEC7-BBE1-971754A9B6B6}"/>
              </a:ext>
            </a:extLst>
          </p:cNvPr>
          <p:cNvSpPr txBox="1">
            <a:spLocks/>
          </p:cNvSpPr>
          <p:nvPr/>
        </p:nvSpPr>
        <p:spPr>
          <a:xfrm>
            <a:off x="770011" y="4798180"/>
            <a:ext cx="9745589" cy="111479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Here we can see the Failure vs Success mission outcomes in numbers also specified by type of landing. </a:t>
            </a:r>
          </a:p>
        </p:txBody>
      </p:sp>
      <p:pic>
        <p:nvPicPr>
          <p:cNvPr id="7" name="Рисунок 6">
            <a:extLst>
              <a:ext uri="{FF2B5EF4-FFF2-40B4-BE49-F238E27FC236}">
                <a16:creationId xmlns:a16="http://schemas.microsoft.com/office/drawing/2014/main" id="{A3B26BF5-68A2-571E-F2FD-F5EEC32EC3BE}"/>
              </a:ext>
            </a:extLst>
          </p:cNvPr>
          <p:cNvPicPr>
            <a:picLocks noChangeAspect="1"/>
          </p:cNvPicPr>
          <p:nvPr/>
        </p:nvPicPr>
        <p:blipFill>
          <a:blip r:embed="rId3"/>
          <a:stretch>
            <a:fillRect/>
          </a:stretch>
        </p:blipFill>
        <p:spPr>
          <a:xfrm>
            <a:off x="878541" y="2047682"/>
            <a:ext cx="10823704" cy="2762636"/>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76001"/>
            <a:ext cx="8164065" cy="397622"/>
          </a:xfrm>
          <a:prstGeom prst="rect">
            <a:avLst/>
          </a:prstGeom>
        </p:spPr>
        <p:txBody>
          <a:bodyPr>
            <a:normAutofit fontScale="85000" lnSpcReduction="10000"/>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List the names of the booster which have carried the maximum payload mass</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sp>
        <p:nvSpPr>
          <p:cNvPr id="2" name="Content Placeholder 4">
            <a:extLst>
              <a:ext uri="{FF2B5EF4-FFF2-40B4-BE49-F238E27FC236}">
                <a16:creationId xmlns:a16="http://schemas.microsoft.com/office/drawing/2014/main" id="{068F3BC3-ADFF-06A5-65AF-BEBB1407E46E}"/>
              </a:ext>
            </a:extLst>
          </p:cNvPr>
          <p:cNvSpPr txBox="1">
            <a:spLocks/>
          </p:cNvSpPr>
          <p:nvPr/>
        </p:nvSpPr>
        <p:spPr>
          <a:xfrm>
            <a:off x="738842" y="5580810"/>
            <a:ext cx="8754781" cy="397622"/>
          </a:xfrm>
          <a:prstGeom prst="rect">
            <a:avLst/>
          </a:prstGeom>
        </p:spPr>
        <p:txBody>
          <a:bodyPr>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Here we can see the names of boosters that have carried maximum payloads.</a:t>
            </a:r>
          </a:p>
        </p:txBody>
      </p:sp>
      <p:pic>
        <p:nvPicPr>
          <p:cNvPr id="7" name="Рисунок 6">
            <a:extLst>
              <a:ext uri="{FF2B5EF4-FFF2-40B4-BE49-F238E27FC236}">
                <a16:creationId xmlns:a16="http://schemas.microsoft.com/office/drawing/2014/main" id="{FCA49F59-8A12-76D9-FBA3-CDAB80BD8BC7}"/>
              </a:ext>
            </a:extLst>
          </p:cNvPr>
          <p:cNvPicPr>
            <a:picLocks noChangeAspect="1"/>
          </p:cNvPicPr>
          <p:nvPr/>
        </p:nvPicPr>
        <p:blipFill>
          <a:blip r:embed="rId3"/>
          <a:stretch>
            <a:fillRect/>
          </a:stretch>
        </p:blipFill>
        <p:spPr>
          <a:xfrm>
            <a:off x="738843" y="1873623"/>
            <a:ext cx="8164064" cy="3508376"/>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06733"/>
            <a:ext cx="6760342" cy="460374"/>
          </a:xfrm>
          <a:prstGeom prst="rect">
            <a:avLst/>
          </a:prstGeom>
        </p:spPr>
        <p:txBody>
          <a:bodyPr lIns="91440" tIns="45720" rIns="91440" bIns="45720" anchor="t">
            <a:normAutofit fontScale="92500" lnSpcReduction="10000"/>
          </a:bodyPr>
          <a:lstStyle/>
          <a:p>
            <a:pPr marL="0" indent="0">
              <a:lnSpc>
                <a:spcPct val="100000"/>
              </a:lnSpc>
              <a:spcBef>
                <a:spcPts val="1400"/>
              </a:spcBef>
              <a:buNone/>
            </a:pPr>
            <a:r>
              <a:rPr lang="en-US" sz="1400" dirty="0">
                <a:solidFill>
                  <a:schemeClr val="accent3">
                    <a:lumMod val="25000"/>
                  </a:schemeClr>
                </a:solidFill>
                <a:latin typeface="Abadi"/>
              </a:rPr>
              <a:t>List the failed landing outcomes in drone ship, their booster versions, and launch site names in year 2015</a:t>
            </a: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sp>
        <p:nvSpPr>
          <p:cNvPr id="2" name="Content Placeholder 4">
            <a:extLst>
              <a:ext uri="{FF2B5EF4-FFF2-40B4-BE49-F238E27FC236}">
                <a16:creationId xmlns:a16="http://schemas.microsoft.com/office/drawing/2014/main" id="{DF0EECB1-A065-EA96-EDC0-B280CE2906EA}"/>
              </a:ext>
            </a:extLst>
          </p:cNvPr>
          <p:cNvSpPr txBox="1">
            <a:spLocks/>
          </p:cNvSpPr>
          <p:nvPr/>
        </p:nvSpPr>
        <p:spPr>
          <a:xfrm>
            <a:off x="8005482" y="1406733"/>
            <a:ext cx="2967318" cy="4734090"/>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00000"/>
              </a:lnSpc>
              <a:spcBef>
                <a:spcPts val="1400"/>
              </a:spcBef>
              <a:buNone/>
            </a:pPr>
            <a:r>
              <a:rPr lang="en-US" sz="2200" dirty="0">
                <a:solidFill>
                  <a:schemeClr val="accent3">
                    <a:lumMod val="25000"/>
                  </a:schemeClr>
                </a:solidFill>
                <a:latin typeface="Abadi"/>
              </a:rPr>
              <a:t>Here we can see the missions with names of boosters, their launch sites, and a month in 2015, which were a failure. </a:t>
            </a:r>
            <a:endParaRPr lang="en-US" dirty="0">
              <a:solidFill>
                <a:schemeClr val="accent3">
                  <a:lumMod val="25000"/>
                </a:schemeClr>
              </a:solidFill>
              <a:latin typeface="Abadi"/>
            </a:endParaRPr>
          </a:p>
        </p:txBody>
      </p:sp>
      <p:pic>
        <p:nvPicPr>
          <p:cNvPr id="7" name="Рисунок 6">
            <a:extLst>
              <a:ext uri="{FF2B5EF4-FFF2-40B4-BE49-F238E27FC236}">
                <a16:creationId xmlns:a16="http://schemas.microsoft.com/office/drawing/2014/main" id="{41DEDC57-306F-913C-D124-ED5D92A1E011}"/>
              </a:ext>
            </a:extLst>
          </p:cNvPr>
          <p:cNvPicPr>
            <a:picLocks noChangeAspect="1"/>
          </p:cNvPicPr>
          <p:nvPr/>
        </p:nvPicPr>
        <p:blipFill>
          <a:blip r:embed="rId3"/>
          <a:stretch>
            <a:fillRect/>
          </a:stretch>
        </p:blipFill>
        <p:spPr>
          <a:xfrm>
            <a:off x="770011" y="1870280"/>
            <a:ext cx="6921709" cy="4577671"/>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335271"/>
            <a:ext cx="10687961" cy="401638"/>
          </a:xfrm>
          <a:prstGeom prst="rect">
            <a:avLst/>
          </a:prstGeom>
        </p:spPr>
        <p:txBody>
          <a:bodyPr lIns="91440" tIns="45720" rIns="91440" bIns="45720" anchor="t"/>
          <a:lstStyle/>
          <a:p>
            <a:pPr marL="0" indent="0">
              <a:lnSpc>
                <a:spcPct val="100000"/>
              </a:lnSpc>
              <a:spcBef>
                <a:spcPts val="1400"/>
              </a:spcBef>
              <a:buNone/>
            </a:pPr>
            <a:r>
              <a:rPr lang="en-US" sz="1400" dirty="0">
                <a:solidFill>
                  <a:schemeClr val="accent3">
                    <a:lumMod val="25000"/>
                  </a:schemeClr>
                </a:solidFill>
                <a:latin typeface="Abadi"/>
              </a:rPr>
              <a:t>Rank the count of landing outcomes (such as Failure (drone ship) or Success (ground pad)) between the date 2010-06-04 and 2017-03-20, in descending order</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Рисунок 5">
            <a:extLst>
              <a:ext uri="{FF2B5EF4-FFF2-40B4-BE49-F238E27FC236}">
                <a16:creationId xmlns:a16="http://schemas.microsoft.com/office/drawing/2014/main" id="{0B5D3656-95D1-08D7-9270-503A9F97B7B4}"/>
              </a:ext>
            </a:extLst>
          </p:cNvPr>
          <p:cNvPicPr>
            <a:picLocks noChangeAspect="1"/>
          </p:cNvPicPr>
          <p:nvPr/>
        </p:nvPicPr>
        <p:blipFill>
          <a:blip r:embed="rId3"/>
          <a:stretch>
            <a:fillRect/>
          </a:stretch>
        </p:blipFill>
        <p:spPr>
          <a:xfrm>
            <a:off x="868623" y="1907438"/>
            <a:ext cx="6786046" cy="3972098"/>
          </a:xfrm>
          <a:prstGeom prst="rect">
            <a:avLst/>
          </a:prstGeom>
        </p:spPr>
      </p:pic>
      <p:sp>
        <p:nvSpPr>
          <p:cNvPr id="12" name="TextBox 11">
            <a:extLst>
              <a:ext uri="{FF2B5EF4-FFF2-40B4-BE49-F238E27FC236}">
                <a16:creationId xmlns:a16="http://schemas.microsoft.com/office/drawing/2014/main" id="{8B64AA03-D527-616D-B67A-8381D6A5B743}"/>
              </a:ext>
            </a:extLst>
          </p:cNvPr>
          <p:cNvSpPr txBox="1"/>
          <p:nvPr/>
        </p:nvSpPr>
        <p:spPr>
          <a:xfrm>
            <a:off x="8148918" y="1847036"/>
            <a:ext cx="2636577" cy="2585323"/>
          </a:xfrm>
          <a:prstGeom prst="rect">
            <a:avLst/>
          </a:prstGeom>
          <a:noFill/>
        </p:spPr>
        <p:txBody>
          <a:bodyPr wrap="square" rtlCol="0">
            <a:spAutoFit/>
          </a:bodyPr>
          <a:lstStyle/>
          <a:p>
            <a:pPr marL="0" indent="0" algn="just">
              <a:lnSpc>
                <a:spcPct val="100000"/>
              </a:lnSpc>
              <a:spcBef>
                <a:spcPts val="1400"/>
              </a:spcBef>
              <a:buNone/>
            </a:pPr>
            <a:r>
              <a:rPr lang="en-US" sz="1800" dirty="0">
                <a:solidFill>
                  <a:schemeClr val="accent3">
                    <a:lumMod val="25000"/>
                  </a:schemeClr>
                </a:solidFill>
                <a:latin typeface="Abadi"/>
              </a:rPr>
              <a:t>As a result of the query we have got a rank the count of landing outcomes (such as Failure (drone ship) or Success (ground pad)) between the date 2010-06-04 and 2017-03-20, in descending order.</a:t>
            </a:r>
          </a:p>
        </p:txBody>
      </p:sp>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82503" y="1433971"/>
            <a:ext cx="5245308" cy="316778"/>
          </a:xfrm>
          <a:prstGeom prst="rect">
            <a:avLst/>
          </a:prstGeom>
        </p:spPr>
        <p:txBody>
          <a:bodyPr lIns="91440" tIns="45720" rIns="91440" bIns="45720" anchor="t">
            <a:normAutofit/>
          </a:bodyPr>
          <a:lstStyle/>
          <a:p>
            <a:pPr marL="0" indent="0">
              <a:lnSpc>
                <a:spcPct val="100000"/>
              </a:lnSpc>
              <a:spcBef>
                <a:spcPts val="1400"/>
              </a:spcBef>
              <a:buNone/>
            </a:pPr>
            <a:r>
              <a:rPr lang="en-US" sz="1400" dirty="0">
                <a:solidFill>
                  <a:schemeClr val="accent3">
                    <a:lumMod val="25000"/>
                  </a:schemeClr>
                </a:solidFill>
                <a:latin typeface="Abadi"/>
              </a:rPr>
              <a:t>These are coordinates for launch sites:</a:t>
            </a:r>
          </a:p>
          <a:p>
            <a:pPr marL="0" indent="0">
              <a:buNone/>
            </a:pPr>
            <a:endParaRPr lang="en-US" sz="1400"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b="0" i="0" dirty="0">
                <a:solidFill>
                  <a:srgbClr val="0B49CB"/>
                </a:solidFill>
                <a:effectLst/>
                <a:latin typeface="Abadi"/>
              </a:rPr>
              <a:t>Map of all l</a:t>
            </a:r>
            <a:r>
              <a:rPr lang="en-US" dirty="0">
                <a:solidFill>
                  <a:srgbClr val="0B49CB"/>
                </a:solidFill>
                <a:latin typeface="Abadi"/>
              </a:rPr>
              <a:t>aunch sites</a:t>
            </a:r>
          </a:p>
        </p:txBody>
      </p:sp>
      <p:pic>
        <p:nvPicPr>
          <p:cNvPr id="8" name="Рисунок 7">
            <a:extLst>
              <a:ext uri="{FF2B5EF4-FFF2-40B4-BE49-F238E27FC236}">
                <a16:creationId xmlns:a16="http://schemas.microsoft.com/office/drawing/2014/main" id="{1D74F997-1F2D-B14C-33CF-2DFF02E83D6B}"/>
              </a:ext>
            </a:extLst>
          </p:cNvPr>
          <p:cNvPicPr>
            <a:picLocks noChangeAspect="1"/>
          </p:cNvPicPr>
          <p:nvPr/>
        </p:nvPicPr>
        <p:blipFill>
          <a:blip r:embed="rId3"/>
          <a:stretch>
            <a:fillRect/>
          </a:stretch>
        </p:blipFill>
        <p:spPr>
          <a:xfrm>
            <a:off x="782503" y="1817617"/>
            <a:ext cx="2222464" cy="1015993"/>
          </a:xfrm>
          <a:prstGeom prst="rect">
            <a:avLst/>
          </a:prstGeom>
        </p:spPr>
      </p:pic>
      <p:sp>
        <p:nvSpPr>
          <p:cNvPr id="9" name="Content Placeholder 4">
            <a:extLst>
              <a:ext uri="{FF2B5EF4-FFF2-40B4-BE49-F238E27FC236}">
                <a16:creationId xmlns:a16="http://schemas.microsoft.com/office/drawing/2014/main" id="{BD318731-2777-56EC-1CDF-F2EB37742283}"/>
              </a:ext>
            </a:extLst>
          </p:cNvPr>
          <p:cNvSpPr txBox="1">
            <a:spLocks/>
          </p:cNvSpPr>
          <p:nvPr/>
        </p:nvSpPr>
        <p:spPr>
          <a:xfrm>
            <a:off x="782503" y="2983057"/>
            <a:ext cx="5245308" cy="445943"/>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1400" dirty="0">
                <a:solidFill>
                  <a:schemeClr val="accent3">
                    <a:lumMod val="25000"/>
                  </a:schemeClr>
                </a:solidFill>
                <a:latin typeface="Abadi"/>
              </a:rPr>
              <a:t>The resulting map shows us two locations for launch sites:</a:t>
            </a:r>
          </a:p>
          <a:p>
            <a:pPr marL="0" indent="0">
              <a:buFont typeface="Arial" panose="020B0604020202020204" pitchFamily="34" charset="0"/>
              <a:buNone/>
            </a:pPr>
            <a:endParaRPr lang="en-US" sz="1400" dirty="0"/>
          </a:p>
        </p:txBody>
      </p:sp>
      <p:pic>
        <p:nvPicPr>
          <p:cNvPr id="11" name="Рисунок 10">
            <a:extLst>
              <a:ext uri="{FF2B5EF4-FFF2-40B4-BE49-F238E27FC236}">
                <a16:creationId xmlns:a16="http://schemas.microsoft.com/office/drawing/2014/main" id="{28D8C11A-EFDE-C358-A9AC-B137A30E8AF4}"/>
              </a:ext>
            </a:extLst>
          </p:cNvPr>
          <p:cNvPicPr>
            <a:picLocks noChangeAspect="1"/>
          </p:cNvPicPr>
          <p:nvPr/>
        </p:nvPicPr>
        <p:blipFill>
          <a:blip r:embed="rId4"/>
          <a:stretch>
            <a:fillRect/>
          </a:stretch>
        </p:blipFill>
        <p:spPr>
          <a:xfrm>
            <a:off x="5890958" y="2000913"/>
            <a:ext cx="5993192" cy="3418831"/>
          </a:xfrm>
          <a:prstGeom prst="rect">
            <a:avLst/>
          </a:prstGeom>
        </p:spPr>
      </p:pic>
      <p:sp>
        <p:nvSpPr>
          <p:cNvPr id="12" name="Content Placeholder 4">
            <a:extLst>
              <a:ext uri="{FF2B5EF4-FFF2-40B4-BE49-F238E27FC236}">
                <a16:creationId xmlns:a16="http://schemas.microsoft.com/office/drawing/2014/main" id="{F97FF3E7-BBFB-F9BB-A43C-8EE0A8393487}"/>
              </a:ext>
            </a:extLst>
          </p:cNvPr>
          <p:cNvSpPr txBox="1">
            <a:spLocks/>
          </p:cNvSpPr>
          <p:nvPr/>
        </p:nvSpPr>
        <p:spPr>
          <a:xfrm>
            <a:off x="5825321" y="1438256"/>
            <a:ext cx="5245308" cy="776959"/>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1400" dirty="0">
                <a:solidFill>
                  <a:schemeClr val="accent3">
                    <a:lumMod val="25000"/>
                  </a:schemeClr>
                </a:solidFill>
                <a:latin typeface="Abadi"/>
              </a:rPr>
              <a:t>To understand visually where the launch site are, we perform the following code using Folium</a:t>
            </a:r>
          </a:p>
          <a:p>
            <a:pPr marL="0" indent="0">
              <a:buFont typeface="Arial" panose="020B0604020202020204" pitchFamily="34" charset="0"/>
              <a:buNone/>
            </a:pPr>
            <a:endParaRPr lang="en-US" sz="1400" dirty="0"/>
          </a:p>
        </p:txBody>
      </p:sp>
      <p:pic>
        <p:nvPicPr>
          <p:cNvPr id="14" name="Рисунок 13">
            <a:extLst>
              <a:ext uri="{FF2B5EF4-FFF2-40B4-BE49-F238E27FC236}">
                <a16:creationId xmlns:a16="http://schemas.microsoft.com/office/drawing/2014/main" id="{4ED71D4B-321E-7C39-E719-2495A12E145E}"/>
              </a:ext>
            </a:extLst>
          </p:cNvPr>
          <p:cNvPicPr>
            <a:picLocks noChangeAspect="1"/>
          </p:cNvPicPr>
          <p:nvPr/>
        </p:nvPicPr>
        <p:blipFill>
          <a:blip r:embed="rId5"/>
          <a:stretch>
            <a:fillRect/>
          </a:stretch>
        </p:blipFill>
        <p:spPr>
          <a:xfrm>
            <a:off x="793462" y="3338682"/>
            <a:ext cx="4486750" cy="2412170"/>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565649"/>
            <a:ext cx="4616824" cy="3463551"/>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Here we can see the visualized data on success rate at each launch site.</a:t>
            </a:r>
          </a:p>
          <a:p>
            <a:pPr>
              <a:lnSpc>
                <a:spcPct val="100000"/>
              </a:lnSpc>
              <a:spcBef>
                <a:spcPts val="1400"/>
              </a:spcBef>
            </a:pPr>
            <a:r>
              <a:rPr lang="en-US" sz="2200" dirty="0">
                <a:solidFill>
                  <a:schemeClr val="accent3">
                    <a:lumMod val="25000"/>
                  </a:schemeClr>
                </a:solidFill>
                <a:latin typeface="Abadi"/>
              </a:rPr>
              <a:t>The most successful launch site is KSC LC-39A</a:t>
            </a:r>
          </a:p>
          <a:p>
            <a:pPr>
              <a:lnSpc>
                <a:spcPct val="100000"/>
              </a:lnSpc>
              <a:spcBef>
                <a:spcPts val="1400"/>
              </a:spcBef>
            </a:pPr>
            <a:r>
              <a:rPr lang="en-US" sz="2200" dirty="0">
                <a:solidFill>
                  <a:schemeClr val="accent3">
                    <a:lumMod val="25000"/>
                  </a:schemeClr>
                </a:solidFill>
                <a:latin typeface="Abadi"/>
              </a:rPr>
              <a:t>The least successful launch site is CCAFS LC-40</a:t>
            </a:r>
          </a:p>
          <a:p>
            <a:pPr>
              <a:lnSpc>
                <a:spcPct val="100000"/>
              </a:lnSpc>
              <a:spcBef>
                <a:spcPts val="1400"/>
              </a:spcBef>
            </a:pPr>
            <a:endParaRPr lang="en-US" dirty="0">
              <a:solidFill>
                <a:schemeClr val="accent3">
                  <a:lumMod val="25000"/>
                </a:schemeClr>
              </a:solidFill>
              <a:latin typeface="Abadi"/>
            </a:endParaRPr>
          </a:p>
          <a:p>
            <a:pPr>
              <a:spcBef>
                <a:spcPts val="1400"/>
              </a:spcBef>
            </a:pPr>
            <a:endParaRPr lang="en-US" dirty="0">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b="0" i="0" dirty="0">
                <a:effectLst/>
                <a:latin typeface="system-ui"/>
              </a:rPr>
              <a:t> </a:t>
            </a:r>
            <a:r>
              <a:rPr lang="en-US" b="0" i="0" dirty="0">
                <a:solidFill>
                  <a:srgbClr val="0B49CB"/>
                </a:solidFill>
                <a:effectLst/>
                <a:latin typeface="Abadi"/>
              </a:rPr>
              <a:t>T</a:t>
            </a:r>
            <a:r>
              <a:rPr lang="en-US" dirty="0">
                <a:solidFill>
                  <a:srgbClr val="0B49CB"/>
                </a:solidFill>
                <a:latin typeface="Abadi"/>
              </a:rPr>
              <a:t>he success/failed launches for each site on the map</a:t>
            </a:r>
          </a:p>
        </p:txBody>
      </p:sp>
      <p:pic>
        <p:nvPicPr>
          <p:cNvPr id="14" name="Рисунок 13">
            <a:extLst>
              <a:ext uri="{FF2B5EF4-FFF2-40B4-BE49-F238E27FC236}">
                <a16:creationId xmlns:a16="http://schemas.microsoft.com/office/drawing/2014/main" id="{5856D871-D2F9-534C-CB36-9300FD717A1C}"/>
              </a:ext>
            </a:extLst>
          </p:cNvPr>
          <p:cNvPicPr>
            <a:picLocks noChangeAspect="1"/>
          </p:cNvPicPr>
          <p:nvPr/>
        </p:nvPicPr>
        <p:blipFill>
          <a:blip r:embed="rId3"/>
          <a:stretch>
            <a:fillRect/>
          </a:stretch>
        </p:blipFill>
        <p:spPr>
          <a:xfrm>
            <a:off x="5673412" y="4259216"/>
            <a:ext cx="2314141" cy="1721477"/>
          </a:xfrm>
          <a:prstGeom prst="rect">
            <a:avLst/>
          </a:prstGeom>
        </p:spPr>
      </p:pic>
      <p:pic>
        <p:nvPicPr>
          <p:cNvPr id="16" name="Рисунок 15">
            <a:extLst>
              <a:ext uri="{FF2B5EF4-FFF2-40B4-BE49-F238E27FC236}">
                <a16:creationId xmlns:a16="http://schemas.microsoft.com/office/drawing/2014/main" id="{EAA5C26E-9884-4ECF-9A26-078B1F0D60C8}"/>
              </a:ext>
            </a:extLst>
          </p:cNvPr>
          <p:cNvPicPr>
            <a:picLocks noChangeAspect="1"/>
          </p:cNvPicPr>
          <p:nvPr/>
        </p:nvPicPr>
        <p:blipFill>
          <a:blip r:embed="rId4"/>
          <a:stretch>
            <a:fillRect/>
          </a:stretch>
        </p:blipFill>
        <p:spPr>
          <a:xfrm>
            <a:off x="5626670" y="1621244"/>
            <a:ext cx="2360883" cy="2468196"/>
          </a:xfrm>
          <a:prstGeom prst="rect">
            <a:avLst/>
          </a:prstGeom>
        </p:spPr>
      </p:pic>
      <p:pic>
        <p:nvPicPr>
          <p:cNvPr id="18" name="Рисунок 17">
            <a:extLst>
              <a:ext uri="{FF2B5EF4-FFF2-40B4-BE49-F238E27FC236}">
                <a16:creationId xmlns:a16="http://schemas.microsoft.com/office/drawing/2014/main" id="{B7CEF844-87BC-ACD8-0B71-90088190A764}"/>
              </a:ext>
            </a:extLst>
          </p:cNvPr>
          <p:cNvPicPr>
            <a:picLocks noChangeAspect="1"/>
          </p:cNvPicPr>
          <p:nvPr/>
        </p:nvPicPr>
        <p:blipFill>
          <a:blip r:embed="rId5"/>
          <a:stretch>
            <a:fillRect/>
          </a:stretch>
        </p:blipFill>
        <p:spPr>
          <a:xfrm>
            <a:off x="8201802" y="1621245"/>
            <a:ext cx="2757211" cy="2484792"/>
          </a:xfrm>
          <a:prstGeom prst="rect">
            <a:avLst/>
          </a:prstGeom>
        </p:spPr>
      </p:pic>
      <p:pic>
        <p:nvPicPr>
          <p:cNvPr id="20" name="Рисунок 19">
            <a:extLst>
              <a:ext uri="{FF2B5EF4-FFF2-40B4-BE49-F238E27FC236}">
                <a16:creationId xmlns:a16="http://schemas.microsoft.com/office/drawing/2014/main" id="{01BC9B9F-58F3-19C7-2FFA-91DA947767A6}"/>
              </a:ext>
            </a:extLst>
          </p:cNvPr>
          <p:cNvPicPr>
            <a:picLocks noChangeAspect="1"/>
          </p:cNvPicPr>
          <p:nvPr/>
        </p:nvPicPr>
        <p:blipFill>
          <a:blip r:embed="rId6"/>
          <a:stretch>
            <a:fillRect/>
          </a:stretch>
        </p:blipFill>
        <p:spPr>
          <a:xfrm>
            <a:off x="8215814" y="4259216"/>
            <a:ext cx="2743200" cy="2172456"/>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690688"/>
            <a:ext cx="6876884" cy="4314825"/>
          </a:xfrm>
          <a:prstGeom prst="rect">
            <a:avLst/>
          </a:prstGeom>
        </p:spPr>
        <p:txBody>
          <a:bodyPr lIns="91440" tIns="45720" rIns="91440" bIns="45720" anchor="t">
            <a:normAutofit/>
          </a:bodyPr>
          <a:lstStyle/>
          <a:p>
            <a:pPr algn="just"/>
            <a:r>
              <a:rPr lang="en-US" sz="1600" dirty="0"/>
              <a:t>Launch sites are strategically positioned near the equator to leverage Earth's approximately 30km/sec eastward rotation, significantly reducing the fuel needed to achieve orbit.</a:t>
            </a:r>
          </a:p>
          <a:p>
            <a:pPr algn="just"/>
            <a:r>
              <a:rPr lang="en-US" sz="1600" dirty="0"/>
              <a:t>They're also deliberately located along coastlines, enabling spacecraft to travel over water during launch. This provides crucial safety advantages: it creates an emergency water landing option during aborts and reduces the risk to populated areas from falling debris.</a:t>
            </a:r>
          </a:p>
          <a:p>
            <a:pPr algn="just"/>
            <a:r>
              <a:rPr lang="en-US" sz="1600" dirty="0"/>
              <a:t>These facilities maintain good transportation infrastructure connections. Their proximity to highways facilitates the movement of personnel and equipment, while railway access enables the transportation of large, heavy components essential for launch operations.</a:t>
            </a:r>
          </a:p>
          <a:p>
            <a:pPr algn="just"/>
            <a:r>
              <a:rPr lang="en-US" sz="1600" dirty="0"/>
              <a:t>Importantly, launch sites are established at a safe distance from urban centers, minimizing potential hazards to densely populated communities while still maintaining the necessary logistical access for operations.</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Proximity</a:t>
            </a:r>
            <a:r>
              <a:rPr lang="es-ES" dirty="0">
                <a:solidFill>
                  <a:srgbClr val="0B49CB"/>
                </a:solidFill>
                <a:latin typeface="Abadi"/>
              </a:rPr>
              <a:t> of the </a:t>
            </a:r>
            <a:r>
              <a:rPr lang="en-US" dirty="0">
                <a:solidFill>
                  <a:srgbClr val="0B49CB"/>
                </a:solidFill>
                <a:latin typeface="Abadi"/>
              </a:rPr>
              <a:t>launch site to railway, highway, coastline</a:t>
            </a:r>
          </a:p>
        </p:txBody>
      </p:sp>
      <p:pic>
        <p:nvPicPr>
          <p:cNvPr id="7" name="Рисунок 6">
            <a:extLst>
              <a:ext uri="{FF2B5EF4-FFF2-40B4-BE49-F238E27FC236}">
                <a16:creationId xmlns:a16="http://schemas.microsoft.com/office/drawing/2014/main" id="{77FDD6E3-794A-BC53-76C3-B2C40EBBC0B0}"/>
              </a:ext>
            </a:extLst>
          </p:cNvPr>
          <p:cNvPicPr>
            <a:picLocks noChangeAspect="1"/>
          </p:cNvPicPr>
          <p:nvPr/>
        </p:nvPicPr>
        <p:blipFill>
          <a:blip r:embed="rId3"/>
          <a:stretch>
            <a:fillRect/>
          </a:stretch>
        </p:blipFill>
        <p:spPr>
          <a:xfrm>
            <a:off x="7864356" y="1690688"/>
            <a:ext cx="3117409" cy="4392706"/>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838200" y="4796118"/>
            <a:ext cx="10515599" cy="929718"/>
          </a:xfrm>
          <a:prstGeom prst="rect">
            <a:avLst/>
          </a:prstGeom>
        </p:spPr>
        <p:txBody>
          <a:bodyPr lIns="91440" tIns="45720" rIns="91440" bIns="45720" anchor="t">
            <a:normAutofit fontScale="92500"/>
          </a:bodyPr>
          <a:lstStyle/>
          <a:p>
            <a:pPr marL="0" indent="0" algn="just">
              <a:lnSpc>
                <a:spcPct val="100000"/>
              </a:lnSpc>
              <a:spcBef>
                <a:spcPts val="1400"/>
              </a:spcBef>
              <a:buNone/>
            </a:pPr>
            <a:r>
              <a:rPr lang="en-US" sz="2200" dirty="0">
                <a:solidFill>
                  <a:schemeClr val="accent3">
                    <a:lumMod val="25000"/>
                  </a:schemeClr>
                </a:solidFill>
                <a:latin typeface="Abadi"/>
              </a:rPr>
              <a:t>Now presenting the data as a dashboard, we can assure ourselves that the most successful launch site is KSC LC-39A, also success shares for other launch sites are presented.</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Dashboard - most successful launch site</a:t>
            </a:r>
          </a:p>
        </p:txBody>
      </p:sp>
      <p:pic>
        <p:nvPicPr>
          <p:cNvPr id="4" name="Рисунок 3">
            <a:extLst>
              <a:ext uri="{FF2B5EF4-FFF2-40B4-BE49-F238E27FC236}">
                <a16:creationId xmlns:a16="http://schemas.microsoft.com/office/drawing/2014/main" id="{397B7566-B6E2-E018-55F1-99C12A7C622C}"/>
              </a:ext>
            </a:extLst>
          </p:cNvPr>
          <p:cNvPicPr>
            <a:picLocks noChangeAspect="1"/>
          </p:cNvPicPr>
          <p:nvPr/>
        </p:nvPicPr>
        <p:blipFill>
          <a:blip r:embed="rId3"/>
          <a:stretch>
            <a:fillRect/>
          </a:stretch>
        </p:blipFill>
        <p:spPr>
          <a:xfrm>
            <a:off x="2104855" y="1771197"/>
            <a:ext cx="7982288" cy="2800803"/>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912400"/>
            <a:ext cx="5660840" cy="286747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just">
              <a:spcBef>
                <a:spcPts val="1400"/>
              </a:spcBef>
            </a:pPr>
            <a:r>
              <a:rPr lang="en-US" sz="1600" dirty="0">
                <a:solidFill>
                  <a:schemeClr val="accent3">
                    <a:lumMod val="25000"/>
                  </a:schemeClr>
                </a:solidFill>
                <a:latin typeface="Abadi" panose="020B0604020104020204" pitchFamily="34" charset="0"/>
              </a:rPr>
              <a:t>SpaceX has transformed the space sector through its economical Falcon 9 launches. The key to their cost advantage lies in their ability to reuse the first stage of the rocket. </a:t>
            </a:r>
          </a:p>
          <a:p>
            <a:pPr algn="just">
              <a:spcBef>
                <a:spcPts val="1400"/>
              </a:spcBef>
            </a:pPr>
            <a:r>
              <a:rPr lang="en-US" sz="1600" dirty="0">
                <a:solidFill>
                  <a:schemeClr val="accent3">
                    <a:lumMod val="25000"/>
                  </a:schemeClr>
                </a:solidFill>
                <a:latin typeface="Abadi" panose="020B0604020104020204" pitchFamily="34" charset="0"/>
              </a:rPr>
              <a:t>This project sought to develop a machine learning system that could forecast first stage landing outcomes, an essential factor in minimizing launch expenses. </a:t>
            </a:r>
          </a:p>
          <a:p>
            <a:pPr algn="just">
              <a:spcBef>
                <a:spcPts val="1400"/>
              </a:spcBef>
            </a:pPr>
            <a:r>
              <a:rPr lang="en-US" sz="1600" dirty="0">
                <a:solidFill>
                  <a:schemeClr val="accent3">
                    <a:lumMod val="25000"/>
                  </a:schemeClr>
                </a:solidFill>
                <a:latin typeface="Abadi" panose="020B0604020104020204" pitchFamily="34" charset="0"/>
              </a:rPr>
              <a:t>By identifying the variables that affect landing success, we can assist competitor companies in challenging SpaceX's market position.</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6" y="4778188"/>
            <a:ext cx="10624255" cy="1398774"/>
          </a:xfrm>
          <a:prstGeom prst="rect">
            <a:avLst/>
          </a:prstGeom>
        </p:spPr>
        <p:txBody>
          <a:bodyPr lIns="91440" tIns="45720" rIns="91440" bIns="45720" anchor="t">
            <a:normAutofit/>
          </a:bodyPr>
          <a:lstStyle/>
          <a:p>
            <a:pPr marL="0" indent="0" algn="just">
              <a:lnSpc>
                <a:spcPct val="100000"/>
              </a:lnSpc>
              <a:spcBef>
                <a:spcPts val="1400"/>
              </a:spcBef>
              <a:buNone/>
            </a:pPr>
            <a:r>
              <a:rPr lang="en-US" sz="2200" dirty="0">
                <a:solidFill>
                  <a:schemeClr val="accent3">
                    <a:lumMod val="25000"/>
                  </a:schemeClr>
                </a:solidFill>
                <a:latin typeface="Abadi"/>
              </a:rPr>
              <a:t>Here we can see the screenshot of a pie chart for the launch site with highest launch success ratio. We can choose other launch sites as well.</a:t>
            </a:r>
            <a:endParaRPr lang="en-US" dirty="0">
              <a:solidFill>
                <a:schemeClr val="accent3">
                  <a:lumMod val="25000"/>
                </a:schemeClr>
              </a:solidFill>
              <a:latin typeface="Abadi"/>
            </a:endParaRPr>
          </a:p>
          <a:p>
            <a:endParaRPr lang="en-US" dirty="0"/>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Highest success ratio</a:t>
            </a:r>
          </a:p>
        </p:txBody>
      </p:sp>
      <p:pic>
        <p:nvPicPr>
          <p:cNvPr id="7" name="Рисунок 6">
            <a:extLst>
              <a:ext uri="{FF2B5EF4-FFF2-40B4-BE49-F238E27FC236}">
                <a16:creationId xmlns:a16="http://schemas.microsoft.com/office/drawing/2014/main" id="{4311F5FE-D3DE-DA05-5733-B7A1E0AC9EC1}"/>
              </a:ext>
            </a:extLst>
          </p:cNvPr>
          <p:cNvPicPr>
            <a:picLocks noChangeAspect="1"/>
          </p:cNvPicPr>
          <p:nvPr/>
        </p:nvPicPr>
        <p:blipFill>
          <a:blip r:embed="rId3"/>
          <a:stretch>
            <a:fillRect/>
          </a:stretch>
        </p:blipFill>
        <p:spPr>
          <a:xfrm>
            <a:off x="2178423" y="1727981"/>
            <a:ext cx="7907949" cy="2791041"/>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10414662" cy="1031654"/>
          </a:xfrm>
          <a:prstGeom prst="rect">
            <a:avLst/>
          </a:prstGeom>
        </p:spPr>
        <p:txBody>
          <a:bodyPr lIns="91440" tIns="45720" rIns="91440" bIns="45720" anchor="t">
            <a:normAutofit fontScale="85000" lnSpcReduction="10000"/>
          </a:bodyPr>
          <a:lstStyle/>
          <a:p>
            <a:pPr marL="0" indent="0" algn="just">
              <a:lnSpc>
                <a:spcPct val="100000"/>
              </a:lnSpc>
              <a:spcBef>
                <a:spcPts val="1400"/>
              </a:spcBef>
              <a:buNone/>
            </a:pPr>
            <a:r>
              <a:rPr lang="en-US" sz="2200" dirty="0">
                <a:solidFill>
                  <a:schemeClr val="accent3">
                    <a:lumMod val="25000"/>
                  </a:schemeClr>
                </a:solidFill>
                <a:latin typeface="Abadi" panose="020B0604020104020204" pitchFamily="34" charset="0"/>
              </a:rPr>
              <a:t>We continue with the screenshot of Payload vs. Launch Outcome scatter plot for all sites, with different payload selected in the range slider. We can gather interactively various information. For example, we can see that the most successful booster is B4 for the payload range 3k – 10k Kg.</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count vs payload mass</a:t>
            </a:r>
          </a:p>
        </p:txBody>
      </p:sp>
      <p:pic>
        <p:nvPicPr>
          <p:cNvPr id="4" name="Рисунок 3">
            <a:extLst>
              <a:ext uri="{FF2B5EF4-FFF2-40B4-BE49-F238E27FC236}">
                <a16:creationId xmlns:a16="http://schemas.microsoft.com/office/drawing/2014/main" id="{4561D12A-24A1-B3C5-F7D3-FCA28C317162}"/>
              </a:ext>
            </a:extLst>
          </p:cNvPr>
          <p:cNvPicPr>
            <a:picLocks noChangeAspect="1"/>
          </p:cNvPicPr>
          <p:nvPr/>
        </p:nvPicPr>
        <p:blipFill>
          <a:blip r:embed="rId3"/>
          <a:stretch>
            <a:fillRect/>
          </a:stretch>
        </p:blipFill>
        <p:spPr>
          <a:xfrm>
            <a:off x="770011" y="2940145"/>
            <a:ext cx="10414662" cy="3002562"/>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699758"/>
            <a:ext cx="10266146" cy="162166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just">
              <a:buNone/>
            </a:pPr>
            <a:r>
              <a:rPr lang="en-US" sz="2000" b="1" dirty="0">
                <a:solidFill>
                  <a:schemeClr val="tx1"/>
                </a:solidFill>
                <a:latin typeface="Abadi" panose="020B0604020104020204" pitchFamily="34" charset="0"/>
              </a:rPr>
              <a:t>Business Context</a:t>
            </a:r>
            <a:r>
              <a:rPr lang="en-US" sz="2000" dirty="0">
                <a:solidFill>
                  <a:schemeClr val="tx1"/>
                </a:solidFill>
                <a:latin typeface="Abadi" panose="020B0604020104020204" pitchFamily="34" charset="0"/>
              </a:rPr>
              <a:t>: SpaceX can reuse Falcon 9 first stages, reducing launch costs from ~$165M to ~$62M</a:t>
            </a:r>
          </a:p>
          <a:p>
            <a:pPr marL="0" indent="0" algn="just">
              <a:buNone/>
            </a:pPr>
            <a:r>
              <a:rPr lang="en-US" sz="2000" b="1" dirty="0">
                <a:solidFill>
                  <a:schemeClr val="tx1"/>
                </a:solidFill>
                <a:latin typeface="Abadi" panose="020B0604020104020204" pitchFamily="34" charset="0"/>
              </a:rPr>
              <a:t>Objective</a:t>
            </a:r>
            <a:r>
              <a:rPr lang="en-US" sz="2000" dirty="0">
                <a:solidFill>
                  <a:schemeClr val="tx1"/>
                </a:solidFill>
                <a:latin typeface="Abadi" panose="020B0604020104020204" pitchFamily="34" charset="0"/>
              </a:rPr>
              <a:t>: Predict whether the first stage will land successfully</a:t>
            </a:r>
          </a:p>
          <a:p>
            <a:pPr marL="0" indent="0" algn="just">
              <a:buNone/>
            </a:pPr>
            <a:r>
              <a:rPr lang="en-US" sz="2000" b="1" dirty="0">
                <a:solidFill>
                  <a:schemeClr val="tx1"/>
                </a:solidFill>
                <a:latin typeface="Abadi" panose="020B0604020104020204" pitchFamily="34" charset="0"/>
              </a:rPr>
              <a:t>Application</a:t>
            </a:r>
            <a:r>
              <a:rPr lang="en-US" sz="2000" dirty="0">
                <a:solidFill>
                  <a:schemeClr val="tx1"/>
                </a:solidFill>
                <a:latin typeface="Abadi" panose="020B0604020104020204" pitchFamily="34" charset="0"/>
              </a:rPr>
              <a:t>: Competitive cost estimation for companies bidding against SpaceX</a:t>
            </a:r>
          </a:p>
          <a:p>
            <a:pPr marL="0" indent="0" algn="just">
              <a:buNone/>
            </a:pPr>
            <a:r>
              <a:rPr lang="en-US" sz="2000" b="1" dirty="0">
                <a:solidFill>
                  <a:schemeClr val="tx1"/>
                </a:solidFill>
                <a:latin typeface="Abadi" panose="020B0604020104020204" pitchFamily="34" charset="0"/>
              </a:rPr>
              <a:t>Approach</a:t>
            </a:r>
            <a:r>
              <a:rPr lang="en-US" sz="2000" dirty="0">
                <a:solidFill>
                  <a:schemeClr val="tx1"/>
                </a:solidFill>
                <a:latin typeface="Abadi" panose="020B0604020104020204" pitchFamily="34" charset="0"/>
              </a:rPr>
              <a:t>: Machine learning classification to predict landing success based on launch</a:t>
            </a:r>
          </a:p>
          <a:p>
            <a:pPr marL="457200" lvl="1" indent="0">
              <a:buNone/>
            </a:pPr>
            <a:endParaRPr lang="en-US" sz="2000" dirty="0"/>
          </a:p>
          <a:p>
            <a:pPr marL="457200" lvl="1" indent="0">
              <a:buNone/>
            </a:pPr>
            <a:endParaRPr lang="en-US" sz="20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context</a:t>
            </a:r>
            <a:endParaRPr lang="en-US" dirty="0">
              <a:solidFill>
                <a:srgbClr val="0B49CB"/>
              </a:solidFill>
            </a:endParaRPr>
          </a:p>
        </p:txBody>
      </p:sp>
    </p:spTree>
    <p:extLst>
      <p:ext uri="{BB962C8B-B14F-4D97-AF65-F5344CB8AC3E}">
        <p14:creationId xmlns:p14="http://schemas.microsoft.com/office/powerpoint/2010/main" val="78075459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F23D9C-A542-7360-B46C-1407498B27F7}"/>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68FEA90C-D09E-384B-298B-21189F6F12BD}"/>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457200" lvl="1" indent="0">
              <a:buNone/>
            </a:pPr>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6D9F1595-6EFC-4BD5-7E2E-7F18E396343A}"/>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7" name="Title 1">
            <a:extLst>
              <a:ext uri="{FF2B5EF4-FFF2-40B4-BE49-F238E27FC236}">
                <a16:creationId xmlns:a16="http://schemas.microsoft.com/office/drawing/2014/main" id="{E2A35A28-6995-8CE3-0F59-7F19BE5F1C7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panose="020B0604020104020204" pitchFamily="34" charset="0"/>
              </a:rPr>
              <a:t>Results – Model Comparison </a:t>
            </a:r>
            <a:endParaRPr lang="ru-RU" altLang="ru-RU" dirty="0">
              <a:solidFill>
                <a:srgbClr val="0B49CB"/>
              </a:solidFill>
            </a:endParaRPr>
          </a:p>
        </p:txBody>
      </p:sp>
      <p:graphicFrame>
        <p:nvGraphicFramePr>
          <p:cNvPr id="6" name="Таблица 5">
            <a:extLst>
              <a:ext uri="{FF2B5EF4-FFF2-40B4-BE49-F238E27FC236}">
                <a16:creationId xmlns:a16="http://schemas.microsoft.com/office/drawing/2014/main" id="{F03A4C25-5513-D4F6-052D-82CB720DD376}"/>
              </a:ext>
            </a:extLst>
          </p:cNvPr>
          <p:cNvGraphicFramePr>
            <a:graphicFrameLocks noGrp="1"/>
          </p:cNvGraphicFramePr>
          <p:nvPr/>
        </p:nvGraphicFramePr>
        <p:xfrm>
          <a:off x="868624" y="1984235"/>
          <a:ext cx="9772481" cy="1828800"/>
        </p:xfrm>
        <a:graphic>
          <a:graphicData uri="http://schemas.openxmlformats.org/drawingml/2006/table">
            <a:tbl>
              <a:tblPr/>
              <a:tblGrid>
                <a:gridCol w="2175325">
                  <a:extLst>
                    <a:ext uri="{9D8B030D-6E8A-4147-A177-3AD203B41FA5}">
                      <a16:colId xmlns:a16="http://schemas.microsoft.com/office/drawing/2014/main" val="934495404"/>
                    </a:ext>
                  </a:extLst>
                </a:gridCol>
                <a:gridCol w="2849265">
                  <a:extLst>
                    <a:ext uri="{9D8B030D-6E8A-4147-A177-3AD203B41FA5}">
                      <a16:colId xmlns:a16="http://schemas.microsoft.com/office/drawing/2014/main" val="3072891113"/>
                    </a:ext>
                  </a:extLst>
                </a:gridCol>
                <a:gridCol w="4747891">
                  <a:extLst>
                    <a:ext uri="{9D8B030D-6E8A-4147-A177-3AD203B41FA5}">
                      <a16:colId xmlns:a16="http://schemas.microsoft.com/office/drawing/2014/main" val="2895835698"/>
                    </a:ext>
                  </a:extLst>
                </a:gridCol>
              </a:tblGrid>
              <a:tr h="0">
                <a:tc>
                  <a:txBody>
                    <a:bodyPr/>
                    <a:lstStyle/>
                    <a:p>
                      <a:r>
                        <a:rPr lang="ro-RO" dirty="0"/>
                        <a:t>Model</a:t>
                      </a:r>
                    </a:p>
                  </a:txBody>
                  <a:tcPr anchor="ctr">
                    <a:lnL>
                      <a:noFill/>
                    </a:lnL>
                    <a:lnR>
                      <a:noFill/>
                    </a:lnR>
                    <a:lnT>
                      <a:noFill/>
                    </a:lnT>
                    <a:lnB>
                      <a:noFill/>
                    </a:lnB>
                    <a:solidFill>
                      <a:schemeClr val="bg2"/>
                    </a:solidFill>
                  </a:tcPr>
                </a:tc>
                <a:tc>
                  <a:txBody>
                    <a:bodyPr/>
                    <a:lstStyle/>
                    <a:p>
                      <a:r>
                        <a:rPr lang="ro-RO" dirty="0"/>
                        <a:t>Training Accuracy</a:t>
                      </a:r>
                    </a:p>
                  </a:txBody>
                  <a:tcPr anchor="ctr">
                    <a:lnL>
                      <a:noFill/>
                    </a:lnL>
                    <a:lnR>
                      <a:noFill/>
                    </a:lnR>
                    <a:lnT>
                      <a:noFill/>
                    </a:lnT>
                    <a:lnB>
                      <a:noFill/>
                    </a:lnB>
                    <a:solidFill>
                      <a:schemeClr val="bg2"/>
                    </a:solidFill>
                  </a:tcPr>
                </a:tc>
                <a:tc>
                  <a:txBody>
                    <a:bodyPr/>
                    <a:lstStyle/>
                    <a:p>
                      <a:r>
                        <a:rPr lang="ro-RO" dirty="0"/>
                        <a:t>Test Accuracy</a:t>
                      </a:r>
                    </a:p>
                  </a:txBody>
                  <a:tcPr anchor="ctr">
                    <a:lnL>
                      <a:noFill/>
                    </a:lnL>
                    <a:lnR>
                      <a:noFill/>
                    </a:lnR>
                    <a:lnT>
                      <a:noFill/>
                    </a:lnT>
                    <a:lnB>
                      <a:noFill/>
                    </a:lnB>
                    <a:solidFill>
                      <a:schemeClr val="bg2"/>
                    </a:solidFill>
                  </a:tcPr>
                </a:tc>
                <a:extLst>
                  <a:ext uri="{0D108BD9-81ED-4DB2-BD59-A6C34878D82A}">
                    <a16:rowId xmlns:a16="http://schemas.microsoft.com/office/drawing/2014/main" val="3031932821"/>
                  </a:ext>
                </a:extLst>
              </a:tr>
              <a:tr h="0">
                <a:tc>
                  <a:txBody>
                    <a:bodyPr/>
                    <a:lstStyle/>
                    <a:p>
                      <a:r>
                        <a:rPr lang="ro-RO" dirty="0"/>
                        <a:t>Logistic Regression</a:t>
                      </a:r>
                    </a:p>
                  </a:txBody>
                  <a:tcPr anchor="ctr">
                    <a:lnL>
                      <a:noFill/>
                    </a:lnL>
                    <a:lnR>
                      <a:noFill/>
                    </a:lnR>
                    <a:lnT>
                      <a:noFill/>
                    </a:lnT>
                    <a:lnB>
                      <a:noFill/>
                    </a:lnB>
                    <a:solidFill>
                      <a:schemeClr val="bg2"/>
                    </a:solidFill>
                  </a:tcPr>
                </a:tc>
                <a:tc>
                  <a:txBody>
                    <a:bodyPr/>
                    <a:lstStyle/>
                    <a:p>
                      <a:r>
                        <a:rPr lang="ru-RU" dirty="0"/>
                        <a:t>84.64%</a:t>
                      </a:r>
                    </a:p>
                  </a:txBody>
                  <a:tcPr anchor="ctr">
                    <a:lnL>
                      <a:noFill/>
                    </a:lnL>
                    <a:lnR>
                      <a:noFill/>
                    </a:lnR>
                    <a:lnT>
                      <a:noFill/>
                    </a:lnT>
                    <a:lnB>
                      <a:noFill/>
                    </a:lnB>
                    <a:solidFill>
                      <a:schemeClr val="bg2"/>
                    </a:solidFill>
                  </a:tcPr>
                </a:tc>
                <a:tc>
                  <a:txBody>
                    <a:bodyPr/>
                    <a:lstStyle/>
                    <a:p>
                      <a:r>
                        <a:rPr lang="ru-RU" dirty="0"/>
                        <a:t>83.33%</a:t>
                      </a:r>
                    </a:p>
                  </a:txBody>
                  <a:tcPr anchor="ctr">
                    <a:lnL>
                      <a:noFill/>
                    </a:lnL>
                    <a:lnR>
                      <a:noFill/>
                    </a:lnR>
                    <a:lnT>
                      <a:noFill/>
                    </a:lnT>
                    <a:lnB>
                      <a:noFill/>
                    </a:lnB>
                    <a:solidFill>
                      <a:schemeClr val="bg2"/>
                    </a:solidFill>
                  </a:tcPr>
                </a:tc>
                <a:extLst>
                  <a:ext uri="{0D108BD9-81ED-4DB2-BD59-A6C34878D82A}">
                    <a16:rowId xmlns:a16="http://schemas.microsoft.com/office/drawing/2014/main" val="1661790944"/>
                  </a:ext>
                </a:extLst>
              </a:tr>
              <a:tr h="0">
                <a:tc>
                  <a:txBody>
                    <a:bodyPr/>
                    <a:lstStyle/>
                    <a:p>
                      <a:r>
                        <a:rPr lang="ro-RO" dirty="0"/>
                        <a:t>SVM</a:t>
                      </a:r>
                    </a:p>
                  </a:txBody>
                  <a:tcPr anchor="ctr">
                    <a:lnL>
                      <a:noFill/>
                    </a:lnL>
                    <a:lnR>
                      <a:noFill/>
                    </a:lnR>
                    <a:lnT>
                      <a:noFill/>
                    </a:lnT>
                    <a:lnB>
                      <a:noFill/>
                    </a:lnB>
                    <a:solidFill>
                      <a:schemeClr val="bg2"/>
                    </a:solidFill>
                  </a:tcPr>
                </a:tc>
                <a:tc>
                  <a:txBody>
                    <a:bodyPr/>
                    <a:lstStyle/>
                    <a:p>
                      <a:r>
                        <a:rPr lang="ru-RU" dirty="0"/>
                        <a:t>84.82%</a:t>
                      </a:r>
                    </a:p>
                  </a:txBody>
                  <a:tcPr anchor="ctr">
                    <a:lnL>
                      <a:noFill/>
                    </a:lnL>
                    <a:lnR>
                      <a:noFill/>
                    </a:lnR>
                    <a:lnT>
                      <a:noFill/>
                    </a:lnT>
                    <a:lnB>
                      <a:noFill/>
                    </a:lnB>
                    <a:solidFill>
                      <a:schemeClr val="bg2"/>
                    </a:solidFill>
                  </a:tcPr>
                </a:tc>
                <a:tc>
                  <a:txBody>
                    <a:bodyPr/>
                    <a:lstStyle/>
                    <a:p>
                      <a:r>
                        <a:rPr lang="ru-RU" dirty="0"/>
                        <a:t>83.33%</a:t>
                      </a:r>
                    </a:p>
                  </a:txBody>
                  <a:tcPr anchor="ctr">
                    <a:lnL>
                      <a:noFill/>
                    </a:lnL>
                    <a:lnR>
                      <a:noFill/>
                    </a:lnR>
                    <a:lnT>
                      <a:noFill/>
                    </a:lnT>
                    <a:lnB>
                      <a:noFill/>
                    </a:lnB>
                    <a:solidFill>
                      <a:schemeClr val="bg2"/>
                    </a:solidFill>
                  </a:tcPr>
                </a:tc>
                <a:extLst>
                  <a:ext uri="{0D108BD9-81ED-4DB2-BD59-A6C34878D82A}">
                    <a16:rowId xmlns:a16="http://schemas.microsoft.com/office/drawing/2014/main" val="1658776878"/>
                  </a:ext>
                </a:extLst>
              </a:tr>
              <a:tr h="0">
                <a:tc>
                  <a:txBody>
                    <a:bodyPr/>
                    <a:lstStyle/>
                    <a:p>
                      <a:r>
                        <a:rPr lang="ro-RO" dirty="0"/>
                        <a:t>Decision Tree</a:t>
                      </a:r>
                    </a:p>
                  </a:txBody>
                  <a:tcPr anchor="ctr">
                    <a:lnL>
                      <a:noFill/>
                    </a:lnL>
                    <a:lnR>
                      <a:noFill/>
                    </a:lnR>
                    <a:lnT>
                      <a:noFill/>
                    </a:lnT>
                    <a:lnB>
                      <a:noFill/>
                    </a:lnB>
                    <a:solidFill>
                      <a:schemeClr val="bg2"/>
                    </a:solidFill>
                  </a:tcPr>
                </a:tc>
                <a:tc>
                  <a:txBody>
                    <a:bodyPr/>
                    <a:lstStyle/>
                    <a:p>
                      <a:r>
                        <a:rPr lang="ru-RU" dirty="0"/>
                        <a:t>88.93%</a:t>
                      </a:r>
                    </a:p>
                  </a:txBody>
                  <a:tcPr anchor="ctr">
                    <a:lnL>
                      <a:noFill/>
                    </a:lnL>
                    <a:lnR>
                      <a:noFill/>
                    </a:lnR>
                    <a:lnT>
                      <a:noFill/>
                    </a:lnT>
                    <a:lnB>
                      <a:noFill/>
                    </a:lnB>
                    <a:solidFill>
                      <a:schemeClr val="bg2"/>
                    </a:solidFill>
                  </a:tcPr>
                </a:tc>
                <a:tc>
                  <a:txBody>
                    <a:bodyPr/>
                    <a:lstStyle/>
                    <a:p>
                      <a:r>
                        <a:rPr lang="ru-RU" dirty="0"/>
                        <a:t>83.33%</a:t>
                      </a:r>
                    </a:p>
                  </a:txBody>
                  <a:tcPr anchor="ctr">
                    <a:lnL>
                      <a:noFill/>
                    </a:lnL>
                    <a:lnR>
                      <a:noFill/>
                    </a:lnR>
                    <a:lnT>
                      <a:noFill/>
                    </a:lnT>
                    <a:lnB>
                      <a:noFill/>
                    </a:lnB>
                    <a:solidFill>
                      <a:schemeClr val="bg2"/>
                    </a:solidFill>
                  </a:tcPr>
                </a:tc>
                <a:extLst>
                  <a:ext uri="{0D108BD9-81ED-4DB2-BD59-A6C34878D82A}">
                    <a16:rowId xmlns:a16="http://schemas.microsoft.com/office/drawing/2014/main" val="2405998951"/>
                  </a:ext>
                </a:extLst>
              </a:tr>
              <a:tr h="0">
                <a:tc>
                  <a:txBody>
                    <a:bodyPr/>
                    <a:lstStyle/>
                    <a:p>
                      <a:r>
                        <a:rPr lang="ro-RO" dirty="0"/>
                        <a:t>KNN</a:t>
                      </a:r>
                    </a:p>
                  </a:txBody>
                  <a:tcPr anchor="ctr">
                    <a:lnL>
                      <a:noFill/>
                    </a:lnL>
                    <a:lnR>
                      <a:noFill/>
                    </a:lnR>
                    <a:lnT>
                      <a:noFill/>
                    </a:lnT>
                    <a:lnB>
                      <a:noFill/>
                    </a:lnB>
                    <a:solidFill>
                      <a:schemeClr val="bg2"/>
                    </a:solidFill>
                  </a:tcPr>
                </a:tc>
                <a:tc>
                  <a:txBody>
                    <a:bodyPr/>
                    <a:lstStyle/>
                    <a:p>
                      <a:r>
                        <a:rPr lang="ru-RU" dirty="0"/>
                        <a:t>84.82%</a:t>
                      </a:r>
                    </a:p>
                  </a:txBody>
                  <a:tcPr anchor="ctr">
                    <a:lnL>
                      <a:noFill/>
                    </a:lnL>
                    <a:lnR>
                      <a:noFill/>
                    </a:lnR>
                    <a:lnT>
                      <a:noFill/>
                    </a:lnT>
                    <a:lnB>
                      <a:noFill/>
                    </a:lnB>
                    <a:solidFill>
                      <a:schemeClr val="bg2"/>
                    </a:solidFill>
                  </a:tcPr>
                </a:tc>
                <a:tc>
                  <a:txBody>
                    <a:bodyPr/>
                    <a:lstStyle/>
                    <a:p>
                      <a:r>
                        <a:rPr lang="ru-RU" dirty="0"/>
                        <a:t>83.33%</a:t>
                      </a:r>
                    </a:p>
                  </a:txBody>
                  <a:tcPr anchor="ctr">
                    <a:lnL>
                      <a:noFill/>
                    </a:lnL>
                    <a:lnR>
                      <a:noFill/>
                    </a:lnR>
                    <a:lnT>
                      <a:noFill/>
                    </a:lnT>
                    <a:lnB>
                      <a:noFill/>
                    </a:lnB>
                    <a:solidFill>
                      <a:schemeClr val="bg2"/>
                    </a:solidFill>
                  </a:tcPr>
                </a:tc>
                <a:extLst>
                  <a:ext uri="{0D108BD9-81ED-4DB2-BD59-A6C34878D82A}">
                    <a16:rowId xmlns:a16="http://schemas.microsoft.com/office/drawing/2014/main" val="2788125449"/>
                  </a:ext>
                </a:extLst>
              </a:tr>
            </a:tbl>
          </a:graphicData>
        </a:graphic>
      </p:graphicFrame>
      <p:sp>
        <p:nvSpPr>
          <p:cNvPr id="9" name="Rectangle 3">
            <a:extLst>
              <a:ext uri="{FF2B5EF4-FFF2-40B4-BE49-F238E27FC236}">
                <a16:creationId xmlns:a16="http://schemas.microsoft.com/office/drawing/2014/main" id="{9630FF6D-BA20-33A7-FA9A-336B8A9CA55D}"/>
              </a:ext>
            </a:extLst>
          </p:cNvPr>
          <p:cNvSpPr>
            <a:spLocks noChangeArrowheads="1"/>
          </p:cNvSpPr>
          <p:nvPr/>
        </p:nvSpPr>
        <p:spPr bwMode="auto">
          <a:xfrm>
            <a:off x="868624" y="3999016"/>
            <a:ext cx="4580100" cy="1492716"/>
          </a:xfrm>
          <a:prstGeom prst="rect">
            <a:avLst/>
          </a:prstGeom>
          <a:solidFill>
            <a:schemeClr val="bg2"/>
          </a:solid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2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1200" b="1" i="0" u="none" strike="noStrike" cap="none" normalizeH="0" baseline="0" dirty="0" err="1">
                <a:ln>
                  <a:noFill/>
                </a:ln>
                <a:solidFill>
                  <a:schemeClr val="tx1"/>
                </a:solidFill>
                <a:effectLst/>
                <a:latin typeface="Arial" panose="020B0604020202020204" pitchFamily="34" charset="0"/>
              </a:rPr>
              <a:t>Confusion</a:t>
            </a:r>
            <a:r>
              <a:rPr kumimoji="0" lang="ru-RU" altLang="ru-RU" sz="1200" b="1" i="0" u="none" strike="noStrike" cap="none" normalizeH="0" baseline="0" dirty="0">
                <a:ln>
                  <a:noFill/>
                </a:ln>
                <a:solidFill>
                  <a:schemeClr val="tx1"/>
                </a:solidFill>
                <a:effectLst/>
                <a:latin typeface="Arial" panose="020B0604020202020204" pitchFamily="34" charset="0"/>
              </a:rPr>
              <a:t> Matrix Analysis</a:t>
            </a:r>
            <a:r>
              <a:rPr lang="en-US" altLang="ru-RU" sz="1200" b="1" dirty="0">
                <a:latin typeface="Abadi" panose="020B0604020104020204" pitchFamily="34" charset="0"/>
              </a:rPr>
              <a:t>:</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ru-RU" altLang="ru-RU" sz="1200" b="0" i="0" u="none" strike="noStrike" cap="none" normalizeH="0" baseline="0" dirty="0">
                <a:ln>
                  <a:noFill/>
                </a:ln>
                <a:solidFill>
                  <a:schemeClr val="tx1"/>
                </a:solidFill>
                <a:effectLst/>
                <a:latin typeface="Arial" panose="020B0604020202020204" pitchFamily="34" charset="0"/>
              </a:rPr>
              <a:t>All </a:t>
            </a:r>
            <a:r>
              <a:rPr kumimoji="0" lang="ru-RU" altLang="ru-RU" sz="1200" b="0" i="0" u="none" strike="noStrike" cap="none" normalizeH="0" baseline="0" dirty="0" err="1">
                <a:ln>
                  <a:noFill/>
                </a:ln>
                <a:solidFill>
                  <a:schemeClr val="tx1"/>
                </a:solidFill>
                <a:effectLst/>
                <a:latin typeface="Arial" panose="020B0604020202020204" pitchFamily="34" charset="0"/>
              </a:rPr>
              <a:t>models</a:t>
            </a:r>
            <a:r>
              <a:rPr kumimoji="0" lang="ru-RU" altLang="ru-RU" sz="1200" b="0" i="0" u="none" strike="noStrike" cap="none" normalizeH="0" baseline="0" dirty="0">
                <a:ln>
                  <a:noFill/>
                </a:ln>
                <a:solidFill>
                  <a:schemeClr val="tx1"/>
                </a:solidFill>
                <a:effectLst/>
                <a:latin typeface="Arial" panose="020B0604020202020204" pitchFamily="34" charset="0"/>
              </a:rPr>
              <a:t> </a:t>
            </a:r>
            <a:r>
              <a:rPr kumimoji="0" lang="ru-RU" altLang="ru-RU" sz="1200" b="0" i="0" u="none" strike="noStrike" cap="none" normalizeH="0" baseline="0" dirty="0" err="1">
                <a:ln>
                  <a:noFill/>
                </a:ln>
                <a:solidFill>
                  <a:schemeClr val="tx1"/>
                </a:solidFill>
                <a:effectLst/>
                <a:latin typeface="Arial" panose="020B0604020202020204" pitchFamily="34" charset="0"/>
              </a:rPr>
              <a:t>showed</a:t>
            </a:r>
            <a:r>
              <a:rPr kumimoji="0" lang="ru-RU" altLang="ru-RU" sz="1200" b="0" i="0" u="none" strike="noStrike" cap="none" normalizeH="0" baseline="0" dirty="0">
                <a:ln>
                  <a:noFill/>
                </a:ln>
                <a:solidFill>
                  <a:schemeClr val="tx1"/>
                </a:solidFill>
                <a:effectLst/>
                <a:latin typeface="Arial" panose="020B0604020202020204" pitchFamily="34" charset="0"/>
              </a:rPr>
              <a:t> </a:t>
            </a:r>
            <a:r>
              <a:rPr kumimoji="0" lang="ru-RU" altLang="ru-RU" sz="1200" b="0" i="0" u="none" strike="noStrike" cap="none" normalizeH="0" baseline="0" dirty="0" err="1">
                <a:ln>
                  <a:noFill/>
                </a:ln>
                <a:solidFill>
                  <a:schemeClr val="tx1"/>
                </a:solidFill>
                <a:effectLst/>
                <a:latin typeface="Arial" panose="020B0604020202020204" pitchFamily="34" charset="0"/>
              </a:rPr>
              <a:t>similar</a:t>
            </a:r>
            <a:r>
              <a:rPr kumimoji="0" lang="ru-RU" altLang="ru-RU" sz="1200" b="0" i="0" u="none" strike="noStrike" cap="none" normalizeH="0" baseline="0" dirty="0">
                <a:ln>
                  <a:noFill/>
                </a:ln>
                <a:solidFill>
                  <a:schemeClr val="tx1"/>
                </a:solidFill>
                <a:effectLst/>
                <a:latin typeface="Arial" panose="020B0604020202020204" pitchFamily="34" charset="0"/>
              </a:rPr>
              <a:t> </a:t>
            </a:r>
            <a:r>
              <a:rPr kumimoji="0" lang="ru-RU" altLang="ru-RU" sz="1200" b="0" i="0" u="none" strike="noStrike" cap="none" normalizeH="0" baseline="0" dirty="0" err="1">
                <a:ln>
                  <a:noFill/>
                </a:ln>
                <a:solidFill>
                  <a:schemeClr val="tx1"/>
                </a:solidFill>
                <a:effectLst/>
                <a:latin typeface="Arial" panose="020B0604020202020204" pitchFamily="34" charset="0"/>
              </a:rPr>
              <a:t>patterns</a:t>
            </a:r>
            <a:r>
              <a:rPr kumimoji="0" lang="ru-RU" altLang="ru-RU" sz="1200" b="0" i="0" u="none" strike="noStrike" cap="none" normalizeH="0" baseline="0" dirty="0">
                <a:ln>
                  <a:noFill/>
                </a:ln>
                <a:solidFill>
                  <a:schemeClr val="tx1"/>
                </a:solidFill>
                <a:effectLst/>
                <a:latin typeface="Arial" panose="020B0604020202020204" pitchFamily="34" charset="0"/>
              </a:rPr>
              <a:t> </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ru-RU" sz="1200" b="0" i="0" u="none" strike="noStrike" cap="none" normalizeH="0" baseline="0" dirty="0">
                <a:ln>
                  <a:noFill/>
                </a:ln>
                <a:solidFill>
                  <a:schemeClr val="tx1"/>
                </a:solidFill>
                <a:effectLst/>
                <a:latin typeface="Abadi" panose="020B0604020104020204" pitchFamily="34" charset="0"/>
              </a:rPr>
              <a:t>1</a:t>
            </a:r>
            <a:r>
              <a:rPr kumimoji="0" lang="ru-RU" altLang="ru-RU" sz="1200" b="0" i="0" u="none" strike="noStrike" cap="none" normalizeH="0" baseline="0" dirty="0">
                <a:ln>
                  <a:noFill/>
                </a:ln>
                <a:solidFill>
                  <a:schemeClr val="tx1"/>
                </a:solidFill>
                <a:effectLst/>
                <a:latin typeface="Arial" panose="020B0604020202020204" pitchFamily="34" charset="0"/>
              </a:rPr>
              <a:t>2 True </a:t>
            </a:r>
            <a:r>
              <a:rPr kumimoji="0" lang="ru-RU" altLang="ru-RU" sz="1200" b="0" i="0" u="none" strike="noStrike" cap="none" normalizeH="0" baseline="0" dirty="0" err="1">
                <a:ln>
                  <a:noFill/>
                </a:ln>
                <a:solidFill>
                  <a:schemeClr val="tx1"/>
                </a:solidFill>
                <a:effectLst/>
                <a:latin typeface="Arial" panose="020B0604020202020204" pitchFamily="34" charset="0"/>
              </a:rPr>
              <a:t>Positives</a:t>
            </a:r>
            <a:r>
              <a:rPr kumimoji="0" lang="ru-RU" altLang="ru-RU" sz="1200" b="0" i="0" u="none" strike="noStrike" cap="none" normalizeH="0" baseline="0" dirty="0">
                <a:ln>
                  <a:noFill/>
                </a:ln>
                <a:solidFill>
                  <a:schemeClr val="tx1"/>
                </a:solidFill>
                <a:effectLst/>
                <a:latin typeface="Arial" panose="020B0604020202020204" pitchFamily="34" charset="0"/>
              </a:rPr>
              <a:t> (</a:t>
            </a:r>
            <a:r>
              <a:rPr kumimoji="0" lang="ru-RU" altLang="ru-RU" sz="1200" b="0" i="0" u="none" strike="noStrike" cap="none" normalizeH="0" baseline="0" dirty="0" err="1">
                <a:ln>
                  <a:noFill/>
                </a:ln>
                <a:solidFill>
                  <a:schemeClr val="tx1"/>
                </a:solidFill>
                <a:effectLst/>
                <a:latin typeface="Arial" panose="020B0604020202020204" pitchFamily="34" charset="0"/>
              </a:rPr>
              <a:t>correctly</a:t>
            </a:r>
            <a:r>
              <a:rPr kumimoji="0" lang="ru-RU" altLang="ru-RU" sz="1200" b="0" i="0" u="none" strike="noStrike" cap="none" normalizeH="0" baseline="0" dirty="0">
                <a:ln>
                  <a:noFill/>
                </a:ln>
                <a:solidFill>
                  <a:schemeClr val="tx1"/>
                </a:solidFill>
                <a:effectLst/>
                <a:latin typeface="Arial" panose="020B0604020202020204" pitchFamily="34" charset="0"/>
              </a:rPr>
              <a:t> </a:t>
            </a:r>
            <a:r>
              <a:rPr kumimoji="0" lang="ru-RU" altLang="ru-RU" sz="1200" b="0" i="0" u="none" strike="noStrike" cap="none" normalizeH="0" baseline="0" dirty="0" err="1">
                <a:ln>
                  <a:noFill/>
                </a:ln>
                <a:solidFill>
                  <a:schemeClr val="tx1"/>
                </a:solidFill>
                <a:effectLst/>
                <a:latin typeface="Arial" panose="020B0604020202020204" pitchFamily="34" charset="0"/>
              </a:rPr>
              <a:t>predicted</a:t>
            </a:r>
            <a:r>
              <a:rPr kumimoji="0" lang="ru-RU" altLang="ru-RU" sz="1200" b="0" i="0" u="none" strike="noStrike" cap="none" normalizeH="0" baseline="0" dirty="0">
                <a:ln>
                  <a:noFill/>
                </a:ln>
                <a:solidFill>
                  <a:schemeClr val="tx1"/>
                </a:solidFill>
                <a:effectLst/>
                <a:latin typeface="Arial" panose="020B0604020202020204" pitchFamily="34" charset="0"/>
              </a:rPr>
              <a:t> </a:t>
            </a:r>
            <a:r>
              <a:rPr kumimoji="0" lang="ru-RU" altLang="ru-RU" sz="1200" b="0" i="0" u="none" strike="noStrike" cap="none" normalizeH="0" baseline="0" dirty="0" err="1">
                <a:ln>
                  <a:noFill/>
                </a:ln>
                <a:solidFill>
                  <a:schemeClr val="tx1"/>
                </a:solidFill>
                <a:effectLst/>
                <a:latin typeface="Arial" panose="020B0604020202020204" pitchFamily="34" charset="0"/>
              </a:rPr>
              <a:t>landing</a:t>
            </a:r>
            <a:r>
              <a:rPr kumimoji="0" lang="ru-RU" altLang="ru-RU" sz="1200" b="0" i="0" u="none" strike="noStrike" cap="none" normalizeH="0" baseline="0" dirty="0">
                <a:ln>
                  <a:noFill/>
                </a:ln>
                <a:solidFill>
                  <a:schemeClr val="tx1"/>
                </a:solidFill>
                <a:effectLst/>
                <a:latin typeface="Arial" panose="020B0604020202020204" pitchFamily="34" charset="0"/>
              </a:rPr>
              <a:t>) </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ru-RU" altLang="ru-RU" sz="1200" b="0" i="0" u="none" strike="noStrike" cap="none" normalizeH="0" baseline="0" dirty="0">
                <a:ln>
                  <a:noFill/>
                </a:ln>
                <a:solidFill>
                  <a:schemeClr val="tx1"/>
                </a:solidFill>
                <a:effectLst/>
                <a:latin typeface="Arial" panose="020B0604020202020204" pitchFamily="34" charset="0"/>
              </a:rPr>
              <a:t>3 </a:t>
            </a:r>
            <a:r>
              <a:rPr kumimoji="0" lang="ru-RU" altLang="ru-RU" sz="1200" b="0" i="0" u="none" strike="noStrike" cap="none" normalizeH="0" baseline="0" dirty="0" err="1">
                <a:ln>
                  <a:noFill/>
                </a:ln>
                <a:solidFill>
                  <a:schemeClr val="tx1"/>
                </a:solidFill>
                <a:effectLst/>
                <a:latin typeface="Arial" panose="020B0604020202020204" pitchFamily="34" charset="0"/>
              </a:rPr>
              <a:t>False</a:t>
            </a:r>
            <a:r>
              <a:rPr kumimoji="0" lang="ru-RU" altLang="ru-RU" sz="1200" b="0" i="0" u="none" strike="noStrike" cap="none" normalizeH="0" baseline="0" dirty="0">
                <a:ln>
                  <a:noFill/>
                </a:ln>
                <a:solidFill>
                  <a:schemeClr val="tx1"/>
                </a:solidFill>
                <a:effectLst/>
                <a:latin typeface="Arial" panose="020B0604020202020204" pitchFamily="34" charset="0"/>
              </a:rPr>
              <a:t> </a:t>
            </a:r>
            <a:r>
              <a:rPr kumimoji="0" lang="ru-RU" altLang="ru-RU" sz="1200" b="0" i="0" u="none" strike="noStrike" cap="none" normalizeH="0" baseline="0" dirty="0" err="1">
                <a:ln>
                  <a:noFill/>
                </a:ln>
                <a:solidFill>
                  <a:schemeClr val="tx1"/>
                </a:solidFill>
                <a:effectLst/>
                <a:latin typeface="Arial" panose="020B0604020202020204" pitchFamily="34" charset="0"/>
              </a:rPr>
              <a:t>Positives</a:t>
            </a:r>
            <a:r>
              <a:rPr kumimoji="0" lang="ru-RU" altLang="ru-RU" sz="1200" b="0" i="0" u="none" strike="noStrike" cap="none" normalizeH="0" baseline="0" dirty="0">
                <a:ln>
                  <a:noFill/>
                </a:ln>
                <a:solidFill>
                  <a:schemeClr val="tx1"/>
                </a:solidFill>
                <a:effectLst/>
                <a:latin typeface="Arial" panose="020B0604020202020204" pitchFamily="34" charset="0"/>
              </a:rPr>
              <a:t> (</a:t>
            </a:r>
            <a:r>
              <a:rPr kumimoji="0" lang="ru-RU" altLang="ru-RU" sz="1200" b="0" i="0" u="none" strike="noStrike" cap="none" normalizeH="0" baseline="0" dirty="0" err="1">
                <a:ln>
                  <a:noFill/>
                </a:ln>
                <a:solidFill>
                  <a:schemeClr val="tx1"/>
                </a:solidFill>
                <a:effectLst/>
                <a:latin typeface="Arial" panose="020B0604020202020204" pitchFamily="34" charset="0"/>
              </a:rPr>
              <a:t>predicted</a:t>
            </a:r>
            <a:r>
              <a:rPr kumimoji="0" lang="ru-RU" altLang="ru-RU" sz="1200" b="0" i="0" u="none" strike="noStrike" cap="none" normalizeH="0" baseline="0" dirty="0">
                <a:ln>
                  <a:noFill/>
                </a:ln>
                <a:solidFill>
                  <a:schemeClr val="tx1"/>
                </a:solidFill>
                <a:effectLst/>
                <a:latin typeface="Arial" panose="020B0604020202020204" pitchFamily="34" charset="0"/>
              </a:rPr>
              <a:t> </a:t>
            </a:r>
            <a:r>
              <a:rPr kumimoji="0" lang="ru-RU" altLang="ru-RU" sz="1200" b="0" i="0" u="none" strike="noStrike" cap="none" normalizeH="0" baseline="0" dirty="0" err="1">
                <a:ln>
                  <a:noFill/>
                </a:ln>
                <a:solidFill>
                  <a:schemeClr val="tx1"/>
                </a:solidFill>
                <a:effectLst/>
                <a:latin typeface="Arial" panose="020B0604020202020204" pitchFamily="34" charset="0"/>
              </a:rPr>
              <a:t>landing</a:t>
            </a:r>
            <a:r>
              <a:rPr kumimoji="0" lang="ru-RU" altLang="ru-RU" sz="1200" b="0" i="0" u="none" strike="noStrike" cap="none" normalizeH="0" baseline="0" dirty="0">
                <a:ln>
                  <a:noFill/>
                </a:ln>
                <a:solidFill>
                  <a:schemeClr val="tx1"/>
                </a:solidFill>
                <a:effectLst/>
                <a:latin typeface="Arial" panose="020B0604020202020204" pitchFamily="34" charset="0"/>
              </a:rPr>
              <a:t> </a:t>
            </a:r>
            <a:r>
              <a:rPr kumimoji="0" lang="ru-RU" altLang="ru-RU" sz="1200" b="0" i="0" u="none" strike="noStrike" cap="none" normalizeH="0" baseline="0" dirty="0" err="1">
                <a:ln>
                  <a:noFill/>
                </a:ln>
                <a:solidFill>
                  <a:schemeClr val="tx1"/>
                </a:solidFill>
                <a:effectLst/>
                <a:latin typeface="Arial" panose="020B0604020202020204" pitchFamily="34" charset="0"/>
              </a:rPr>
              <a:t>when</a:t>
            </a:r>
            <a:r>
              <a:rPr kumimoji="0" lang="ru-RU" altLang="ru-RU" sz="1200" b="0" i="0" u="none" strike="noStrike" cap="none" normalizeH="0" baseline="0" dirty="0">
                <a:ln>
                  <a:noFill/>
                </a:ln>
                <a:solidFill>
                  <a:schemeClr val="tx1"/>
                </a:solidFill>
                <a:effectLst/>
                <a:latin typeface="Arial" panose="020B0604020202020204" pitchFamily="34" charset="0"/>
              </a:rPr>
              <a:t> </a:t>
            </a:r>
            <a:r>
              <a:rPr kumimoji="0" lang="ru-RU" altLang="ru-RU" sz="1200" b="0" i="0" u="none" strike="noStrike" cap="none" normalizeH="0" baseline="0" dirty="0" err="1">
                <a:ln>
                  <a:noFill/>
                </a:ln>
                <a:solidFill>
                  <a:schemeClr val="tx1"/>
                </a:solidFill>
                <a:effectLst/>
                <a:latin typeface="Arial" panose="020B0604020202020204" pitchFamily="34" charset="0"/>
              </a:rPr>
              <a:t>actually</a:t>
            </a:r>
            <a:r>
              <a:rPr kumimoji="0" lang="ru-RU" altLang="ru-RU" sz="1200" b="0" i="0" u="none" strike="noStrike" cap="none" normalizeH="0" baseline="0" dirty="0">
                <a:ln>
                  <a:noFill/>
                </a:ln>
                <a:solidFill>
                  <a:schemeClr val="tx1"/>
                </a:solidFill>
                <a:effectLst/>
                <a:latin typeface="Arial" panose="020B0604020202020204" pitchFamily="34" charset="0"/>
              </a:rPr>
              <a:t> </a:t>
            </a:r>
            <a:r>
              <a:rPr kumimoji="0" lang="ru-RU" altLang="ru-RU" sz="1200" b="0" i="0" u="none" strike="noStrike" cap="none" normalizeH="0" baseline="0" dirty="0" err="1">
                <a:ln>
                  <a:noFill/>
                </a:ln>
                <a:solidFill>
                  <a:schemeClr val="tx1"/>
                </a:solidFill>
                <a:effectLst/>
                <a:latin typeface="Arial" panose="020B0604020202020204" pitchFamily="34" charset="0"/>
              </a:rPr>
              <a:t>didn't</a:t>
            </a:r>
            <a:r>
              <a:rPr kumimoji="0" lang="ru-RU" altLang="ru-RU" sz="1200" b="0" i="0" u="none" strike="noStrike" cap="none" normalizeH="0" baseline="0" dirty="0">
                <a:ln>
                  <a:noFill/>
                </a:ln>
                <a:solidFill>
                  <a:schemeClr val="tx1"/>
                </a:solidFill>
                <a:effectLst/>
                <a:latin typeface="Arial" panose="020B0604020202020204" pitchFamily="34" charset="0"/>
              </a:rPr>
              <a:t> </a:t>
            </a:r>
            <a:r>
              <a:rPr kumimoji="0" lang="ru-RU" altLang="ru-RU" sz="1200" b="0" i="0" u="none" strike="noStrike" cap="none" normalizeH="0" baseline="0" dirty="0" err="1">
                <a:ln>
                  <a:noFill/>
                </a:ln>
                <a:solidFill>
                  <a:schemeClr val="tx1"/>
                </a:solidFill>
                <a:effectLst/>
                <a:latin typeface="Arial" panose="020B0604020202020204" pitchFamily="34" charset="0"/>
              </a:rPr>
              <a:t>land</a:t>
            </a:r>
            <a:r>
              <a:rPr kumimoji="0" lang="ru-RU" altLang="ru-RU" sz="1200" b="0" i="0" u="none" strike="noStrike" cap="none" normalizeH="0" baseline="0" dirty="0">
                <a:ln>
                  <a:noFill/>
                </a:ln>
                <a:solidFill>
                  <a:schemeClr val="tx1"/>
                </a:solidFill>
                <a:effectLst/>
                <a:latin typeface="Arial" panose="020B0604020202020204" pitchFamily="34" charset="0"/>
              </a:rPr>
              <a:t>) </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ru-RU" altLang="ru-RU" sz="1200" b="0" i="0" u="none" strike="noStrike" cap="none" normalizeH="0" baseline="0" dirty="0" err="1">
                <a:ln>
                  <a:noFill/>
                </a:ln>
                <a:solidFill>
                  <a:schemeClr val="tx1"/>
                </a:solidFill>
                <a:effectLst/>
                <a:latin typeface="Arial" panose="020B0604020202020204" pitchFamily="34" charset="0"/>
              </a:rPr>
              <a:t>Consistent</a:t>
            </a:r>
            <a:r>
              <a:rPr kumimoji="0" lang="ru-RU" altLang="ru-RU" sz="1200" b="0" i="0" u="none" strike="noStrike" cap="none" normalizeH="0" baseline="0" dirty="0">
                <a:ln>
                  <a:noFill/>
                </a:ln>
                <a:solidFill>
                  <a:schemeClr val="tx1"/>
                </a:solidFill>
                <a:effectLst/>
                <a:latin typeface="Arial" panose="020B0604020202020204" pitchFamily="34" charset="0"/>
              </a:rPr>
              <a:t> </a:t>
            </a:r>
            <a:r>
              <a:rPr kumimoji="0" lang="ru-RU" altLang="ru-RU" sz="1200" b="0" i="0" u="none" strike="noStrike" cap="none" normalizeH="0" baseline="0" dirty="0" err="1">
                <a:ln>
                  <a:noFill/>
                </a:ln>
                <a:solidFill>
                  <a:schemeClr val="tx1"/>
                </a:solidFill>
                <a:effectLst/>
                <a:latin typeface="Arial" panose="020B0604020202020204" pitchFamily="34" charset="0"/>
              </a:rPr>
              <a:t>prediction</a:t>
            </a:r>
            <a:r>
              <a:rPr kumimoji="0" lang="ru-RU" altLang="ru-RU" sz="1200" b="0" i="0" u="none" strike="noStrike" cap="none" normalizeH="0" baseline="0" dirty="0">
                <a:ln>
                  <a:noFill/>
                </a:ln>
                <a:solidFill>
                  <a:schemeClr val="tx1"/>
                </a:solidFill>
                <a:effectLst/>
                <a:latin typeface="Arial" panose="020B0604020202020204" pitchFamily="34" charset="0"/>
              </a:rPr>
              <a:t> </a:t>
            </a:r>
            <a:r>
              <a:rPr kumimoji="0" lang="ru-RU" altLang="ru-RU" sz="1200" b="0" i="0" u="none" strike="noStrike" cap="none" normalizeH="0" baseline="0" dirty="0" err="1">
                <a:ln>
                  <a:noFill/>
                </a:ln>
                <a:solidFill>
                  <a:schemeClr val="tx1"/>
                </a:solidFill>
                <a:effectLst/>
                <a:latin typeface="Arial" panose="020B0604020202020204" pitchFamily="34" charset="0"/>
              </a:rPr>
              <a:t>behavior</a:t>
            </a:r>
            <a:r>
              <a:rPr kumimoji="0" lang="ru-RU" altLang="ru-RU" sz="1200" b="0" i="0" u="none" strike="noStrike" cap="none" normalizeH="0" baseline="0" dirty="0">
                <a:ln>
                  <a:noFill/>
                </a:ln>
                <a:solidFill>
                  <a:schemeClr val="tx1"/>
                </a:solidFill>
                <a:effectLst/>
                <a:latin typeface="Arial" panose="020B0604020202020204" pitchFamily="34" charset="0"/>
              </a:rPr>
              <a:t> </a:t>
            </a:r>
            <a:r>
              <a:rPr kumimoji="0" lang="ru-RU" altLang="ru-RU" sz="1200" b="0" i="0" u="none" strike="noStrike" cap="none" normalizeH="0" baseline="0" dirty="0" err="1">
                <a:ln>
                  <a:noFill/>
                </a:ln>
                <a:solidFill>
                  <a:schemeClr val="tx1"/>
                </a:solidFill>
                <a:effectLst/>
                <a:latin typeface="Arial" panose="020B0604020202020204" pitchFamily="34" charset="0"/>
              </a:rPr>
              <a:t>across</a:t>
            </a:r>
            <a:r>
              <a:rPr kumimoji="0" lang="ru-RU" altLang="ru-RU" sz="1200" b="0" i="0" u="none" strike="noStrike" cap="none" normalizeH="0" baseline="0" dirty="0">
                <a:ln>
                  <a:noFill/>
                </a:ln>
                <a:solidFill>
                  <a:schemeClr val="tx1"/>
                </a:solidFill>
                <a:effectLst/>
                <a:latin typeface="Arial" panose="020B0604020202020204" pitchFamily="34" charset="0"/>
              </a:rPr>
              <a:t> </a:t>
            </a:r>
            <a:r>
              <a:rPr kumimoji="0" lang="ru-RU" altLang="ru-RU" sz="1200" b="0" i="0" u="none" strike="noStrike" cap="none" normalizeH="0" baseline="0" dirty="0" err="1">
                <a:ln>
                  <a:noFill/>
                </a:ln>
                <a:solidFill>
                  <a:schemeClr val="tx1"/>
                </a:solidFill>
                <a:effectLst/>
                <a:latin typeface="Arial" panose="020B0604020202020204" pitchFamily="34" charset="0"/>
              </a:rPr>
              <a:t>all</a:t>
            </a:r>
            <a:r>
              <a:rPr kumimoji="0" lang="ru-RU" altLang="ru-RU" sz="1200" b="0" i="0" u="none" strike="noStrike" cap="none" normalizeH="0" baseline="0" dirty="0">
                <a:ln>
                  <a:noFill/>
                </a:ln>
                <a:solidFill>
                  <a:schemeClr val="tx1"/>
                </a:solidFill>
                <a:effectLst/>
                <a:latin typeface="Arial" panose="020B0604020202020204" pitchFamily="34" charset="0"/>
              </a:rPr>
              <a:t> </a:t>
            </a:r>
            <a:r>
              <a:rPr kumimoji="0" lang="ru-RU" altLang="ru-RU" sz="1200" b="0" i="0" u="none" strike="noStrike" cap="none" normalizeH="0" baseline="0" dirty="0" err="1">
                <a:ln>
                  <a:noFill/>
                </a:ln>
                <a:solidFill>
                  <a:schemeClr val="tx1"/>
                </a:solidFill>
                <a:effectLst/>
                <a:latin typeface="Arial" panose="020B0604020202020204" pitchFamily="34" charset="0"/>
              </a:rPr>
              <a:t>models</a:t>
            </a:r>
            <a:r>
              <a:rPr kumimoji="0" lang="ru-RU" altLang="ru-RU" sz="1200" b="0" i="0" u="none" strike="noStrike" cap="none" normalizeH="0" baseline="0" dirty="0">
                <a:ln>
                  <a:noFill/>
                </a:ln>
                <a:solidFill>
                  <a:schemeClr val="tx1"/>
                </a:solidFill>
                <a:effectLst/>
                <a:latin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1800" b="0" i="0" u="none" strike="noStrike" cap="none" normalizeH="0" baseline="0" dirty="0">
                <a:ln>
                  <a:noFill/>
                </a:ln>
                <a:solidFill>
                  <a:schemeClr val="tx1"/>
                </a:solidFill>
                <a:effectLst/>
                <a:latin typeface="Arial" panose="020B0604020202020204" pitchFamily="34" charset="0"/>
              </a:rPr>
              <a:t>  </a:t>
            </a:r>
            <a:r>
              <a:rPr kumimoji="0" lang="ru-RU" altLang="ru-RU" sz="1900" b="0" i="0" u="none" strike="noStrike" cap="none" normalizeH="0" baseline="0" dirty="0">
                <a:ln>
                  <a:noFill/>
                </a:ln>
                <a:solidFill>
                  <a:schemeClr val="tx1"/>
                </a:solidFill>
                <a:effectLst/>
                <a:latin typeface="Arial" panose="020B0604020202020204" pitchFamily="34" charset="0"/>
              </a:rPr>
              <a:t>     </a:t>
            </a: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10" name="AutoShape 4" descr="Confusion Matrix Example">
            <a:extLst>
              <a:ext uri="{FF2B5EF4-FFF2-40B4-BE49-F238E27FC236}">
                <a16:creationId xmlns:a16="http://schemas.microsoft.com/office/drawing/2014/main" id="{3B04191E-E870-D022-4986-27B072009FEC}"/>
              </a:ext>
            </a:extLst>
          </p:cNvPr>
          <p:cNvSpPr>
            <a:spLocks noChangeAspect="1" noChangeArrowheads="1"/>
          </p:cNvSpPr>
          <p:nvPr/>
        </p:nvSpPr>
        <p:spPr bwMode="auto">
          <a:xfrm>
            <a:off x="965200" y="3155109"/>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11" name="TextBox 10">
            <a:extLst>
              <a:ext uri="{FF2B5EF4-FFF2-40B4-BE49-F238E27FC236}">
                <a16:creationId xmlns:a16="http://schemas.microsoft.com/office/drawing/2014/main" id="{CFEED799-C0EC-A4D7-065C-7C9572EFD1B6}"/>
              </a:ext>
            </a:extLst>
          </p:cNvPr>
          <p:cNvSpPr txBox="1"/>
          <p:nvPr/>
        </p:nvSpPr>
        <p:spPr>
          <a:xfrm>
            <a:off x="838200" y="1468781"/>
            <a:ext cx="4897718" cy="369332"/>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1800" b="1" i="0" u="none" strike="noStrike" cap="none" normalizeH="0" baseline="0" dirty="0">
                <a:ln>
                  <a:noFill/>
                </a:ln>
                <a:solidFill>
                  <a:schemeClr val="tx1"/>
                </a:solidFill>
                <a:effectLst/>
                <a:latin typeface="Arial" panose="020B0604020202020204" pitchFamily="34" charset="0"/>
              </a:rPr>
              <a:t>Performance </a:t>
            </a:r>
            <a:r>
              <a:rPr kumimoji="0" lang="ru-RU" altLang="ru-RU" sz="1800" b="1" i="0" u="none" strike="noStrike" cap="none" normalizeH="0" baseline="0" dirty="0" err="1">
                <a:ln>
                  <a:noFill/>
                </a:ln>
                <a:solidFill>
                  <a:schemeClr val="tx1"/>
                </a:solidFill>
                <a:effectLst/>
                <a:latin typeface="Arial" panose="020B0604020202020204" pitchFamily="34" charset="0"/>
              </a:rPr>
              <a:t>Metrics</a:t>
            </a:r>
            <a:endParaRPr lang="ru-RU" dirty="0"/>
          </a:p>
        </p:txBody>
      </p:sp>
    </p:spTree>
    <p:extLst>
      <p:ext uri="{BB962C8B-B14F-4D97-AF65-F5344CB8AC3E}">
        <p14:creationId xmlns:p14="http://schemas.microsoft.com/office/powerpoint/2010/main" val="182801726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B165B8-1B83-1310-3645-4ADB109B8133}"/>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8568F04F-FBF8-24B0-8373-E62A184493A2}"/>
              </a:ext>
            </a:extLst>
          </p:cNvPr>
          <p:cNvSpPr txBox="1">
            <a:spLocks/>
          </p:cNvSpPr>
          <p:nvPr/>
        </p:nvSpPr>
        <p:spPr>
          <a:xfrm>
            <a:off x="841125" y="1547359"/>
            <a:ext cx="7068725" cy="162166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just">
              <a:buNone/>
            </a:pPr>
            <a:r>
              <a:rPr lang="en-US" sz="1500" b="1" dirty="0">
                <a:solidFill>
                  <a:schemeClr val="tx1"/>
                </a:solidFill>
                <a:latin typeface="Abadi" panose="020B0604020104020204" pitchFamily="34" charset="0"/>
              </a:rPr>
              <a:t>Key Findings</a:t>
            </a:r>
          </a:p>
          <a:p>
            <a:pPr algn="just">
              <a:buFont typeface="Arial" panose="020B0604020202020204" pitchFamily="34" charset="0"/>
              <a:buChar char="•"/>
            </a:pPr>
            <a:r>
              <a:rPr lang="en-US" sz="1500" dirty="0">
                <a:solidFill>
                  <a:schemeClr val="tx1"/>
                </a:solidFill>
                <a:latin typeface="Abadi" panose="020B0604020104020204" pitchFamily="34" charset="0"/>
              </a:rPr>
              <a:t>All models achieved identical test accuracy (83.33%)</a:t>
            </a:r>
          </a:p>
          <a:p>
            <a:pPr algn="just">
              <a:buFont typeface="Arial" panose="020B0604020202020204" pitchFamily="34" charset="0"/>
              <a:buChar char="•"/>
            </a:pPr>
            <a:r>
              <a:rPr lang="en-US" sz="1500" dirty="0">
                <a:solidFill>
                  <a:schemeClr val="tx1"/>
                </a:solidFill>
                <a:latin typeface="Abadi" panose="020B0604020104020204" pitchFamily="34" charset="0"/>
              </a:rPr>
              <a:t>Decision Tree showed higher training accuracy but same test performance</a:t>
            </a:r>
          </a:p>
          <a:p>
            <a:pPr algn="just">
              <a:buFont typeface="Arial" panose="020B0604020202020204" pitchFamily="34" charset="0"/>
              <a:buChar char="•"/>
            </a:pPr>
            <a:r>
              <a:rPr lang="en-US" sz="1500" dirty="0">
                <a:solidFill>
                  <a:schemeClr val="tx1"/>
                </a:solidFill>
                <a:latin typeface="Abadi" panose="020B0604020104020204" pitchFamily="34" charset="0"/>
              </a:rPr>
              <a:t>Model complexity did not improve generalization</a:t>
            </a:r>
          </a:p>
          <a:p>
            <a:pPr algn="just">
              <a:buFont typeface="Arial" panose="020B0604020202020204" pitchFamily="34" charset="0"/>
              <a:buChar char="•"/>
            </a:pPr>
            <a:r>
              <a:rPr lang="en-US" sz="1500" dirty="0">
                <a:solidFill>
                  <a:schemeClr val="tx1"/>
                </a:solidFill>
                <a:latin typeface="Abadi" panose="020B0604020104020204" pitchFamily="34" charset="0"/>
              </a:rPr>
              <a:t>Feature standardization was critical for model performance</a:t>
            </a:r>
          </a:p>
          <a:p>
            <a:pPr marL="0" indent="0" algn="just">
              <a:buNone/>
            </a:pPr>
            <a:r>
              <a:rPr lang="en-US" sz="1500" b="1" dirty="0">
                <a:solidFill>
                  <a:schemeClr val="tx1"/>
                </a:solidFill>
                <a:latin typeface="Abadi" panose="020B0604020104020204" pitchFamily="34" charset="0"/>
              </a:rPr>
              <a:t>Thoughts for improvement</a:t>
            </a:r>
          </a:p>
          <a:p>
            <a:pPr algn="just">
              <a:buFont typeface="Arial" panose="020B0604020202020204" pitchFamily="34" charset="0"/>
              <a:buChar char="•"/>
            </a:pPr>
            <a:r>
              <a:rPr lang="en-US" sz="1500" dirty="0">
                <a:solidFill>
                  <a:schemeClr val="tx1"/>
                </a:solidFill>
                <a:latin typeface="Abadi" panose="020B0604020104020204" pitchFamily="34" charset="0"/>
              </a:rPr>
              <a:t>Focus on feature engineering could potentially improve results</a:t>
            </a:r>
          </a:p>
          <a:p>
            <a:pPr algn="just">
              <a:buFont typeface="Arial" panose="020B0604020202020204" pitchFamily="34" charset="0"/>
              <a:buChar char="•"/>
            </a:pPr>
            <a:r>
              <a:rPr lang="en-US" sz="1500" dirty="0">
                <a:solidFill>
                  <a:schemeClr val="tx1"/>
                </a:solidFill>
                <a:latin typeface="Abadi" panose="020B0604020104020204" pitchFamily="34" charset="0"/>
              </a:rPr>
              <a:t>Ensemble methods might provide additional improvements</a:t>
            </a:r>
          </a:p>
          <a:p>
            <a:pPr algn="just">
              <a:buFont typeface="Arial" panose="020B0604020202020204" pitchFamily="34" charset="0"/>
              <a:buChar char="•"/>
            </a:pPr>
            <a:r>
              <a:rPr lang="en-US" sz="1500" dirty="0">
                <a:solidFill>
                  <a:schemeClr val="tx1"/>
                </a:solidFill>
                <a:latin typeface="Abadi" panose="020B0604020104020204" pitchFamily="34" charset="0"/>
              </a:rPr>
              <a:t>Collecting more data samples could boost model reliability</a:t>
            </a:r>
          </a:p>
          <a:p>
            <a:pPr marL="0" indent="0" algn="just">
              <a:buNone/>
            </a:pPr>
            <a:r>
              <a:rPr lang="en-US" sz="1500" b="1" dirty="0">
                <a:solidFill>
                  <a:schemeClr val="tx1"/>
                </a:solidFill>
                <a:latin typeface="Abadi" panose="020B0604020104020204" pitchFamily="34" charset="0"/>
              </a:rPr>
              <a:t>Business Application</a:t>
            </a:r>
          </a:p>
          <a:p>
            <a:pPr algn="just">
              <a:buFont typeface="Arial" panose="020B0604020202020204" pitchFamily="34" charset="0"/>
              <a:buChar char="•"/>
            </a:pPr>
            <a:r>
              <a:rPr lang="en-US" sz="1500" dirty="0">
                <a:solidFill>
                  <a:schemeClr val="tx1"/>
                </a:solidFill>
                <a:latin typeface="Abadi" panose="020B0604020104020204" pitchFamily="34" charset="0"/>
              </a:rPr>
              <a:t>The model can reliably predict landing success in ~83% of cases</a:t>
            </a:r>
          </a:p>
          <a:p>
            <a:pPr algn="just">
              <a:buFont typeface="Arial" panose="020B0604020202020204" pitchFamily="34" charset="0"/>
              <a:buChar char="•"/>
            </a:pPr>
            <a:r>
              <a:rPr lang="en-US" sz="1500" dirty="0">
                <a:solidFill>
                  <a:schemeClr val="tx1"/>
                </a:solidFill>
                <a:latin typeface="Abadi" panose="020B0604020104020204" pitchFamily="34" charset="0"/>
              </a:rPr>
              <a:t>May be useful for cost estimation and competitive bidding</a:t>
            </a:r>
          </a:p>
          <a:p>
            <a:pPr algn="just">
              <a:buFont typeface="Arial" panose="020B0604020202020204" pitchFamily="34" charset="0"/>
              <a:buChar char="•"/>
            </a:pPr>
            <a:r>
              <a:rPr lang="en-US" sz="1500" dirty="0">
                <a:solidFill>
                  <a:schemeClr val="tx1"/>
                </a:solidFill>
                <a:latin typeface="Abadi" panose="020B0604020104020204" pitchFamily="34" charset="0"/>
              </a:rPr>
              <a:t>Provides strategic advantage when competing with SpaceX</a:t>
            </a:r>
          </a:p>
        </p:txBody>
      </p:sp>
      <p:sp>
        <p:nvSpPr>
          <p:cNvPr id="4" name="Slide Number Placeholder 3">
            <a:extLst>
              <a:ext uri="{FF2B5EF4-FFF2-40B4-BE49-F238E27FC236}">
                <a16:creationId xmlns:a16="http://schemas.microsoft.com/office/drawing/2014/main" id="{DF53D677-74CA-0C6B-8F2A-23D2340C5809}"/>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7" name="Title 1">
            <a:extLst>
              <a:ext uri="{FF2B5EF4-FFF2-40B4-BE49-F238E27FC236}">
                <a16:creationId xmlns:a16="http://schemas.microsoft.com/office/drawing/2014/main" id="{39EBD8DD-DB49-BD5E-A9C5-8E9C27DAEB9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Analysis of the models</a:t>
            </a:r>
            <a:endParaRPr lang="en-US" dirty="0">
              <a:solidFill>
                <a:srgbClr val="0B49CB"/>
              </a:solidFill>
            </a:endParaRPr>
          </a:p>
        </p:txBody>
      </p:sp>
    </p:spTree>
    <p:extLst>
      <p:ext uri="{BB962C8B-B14F-4D97-AF65-F5344CB8AC3E}">
        <p14:creationId xmlns:p14="http://schemas.microsoft.com/office/powerpoint/2010/main" val="322494298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34028" y="1808199"/>
            <a:ext cx="3685572" cy="3811588"/>
          </a:xfrm>
          <a:prstGeom prst="rect">
            <a:avLst/>
          </a:prstGeom>
        </p:spPr>
        <p:txBody>
          <a:bodyPr vert="horz" lIns="91440" tIns="45720" rIns="91440" bIns="45720" rtlCol="0" anchor="t">
            <a:normAutofit fontScale="62500" lnSpcReduction="20000"/>
          </a:bodyPr>
          <a:lstStyle/>
          <a:p>
            <a:pPr algn="just">
              <a:buFont typeface="Arial" panose="020B0604020202020204" pitchFamily="34" charset="0"/>
              <a:buChar char="•"/>
            </a:pPr>
            <a:r>
              <a:rPr lang="en-US" dirty="0">
                <a:latin typeface="Abadi" panose="020B0604020104020204" pitchFamily="34" charset="0"/>
              </a:rPr>
              <a:t>All models show identical test accuracy of 83.33% on the unseen test data.</a:t>
            </a:r>
          </a:p>
          <a:p>
            <a:pPr algn="just">
              <a:buFont typeface="Arial" panose="020B0604020202020204" pitchFamily="34" charset="0"/>
              <a:buChar char="•"/>
            </a:pPr>
            <a:r>
              <a:rPr lang="en-US" dirty="0">
                <a:latin typeface="Abadi" panose="020B0604020104020204" pitchFamily="34" charset="0"/>
              </a:rPr>
              <a:t>The Decision Tree model has the highest validation accuracy at 88.93%.</a:t>
            </a:r>
          </a:p>
          <a:p>
            <a:pPr algn="just">
              <a:buFont typeface="Arial" panose="020B0604020202020204" pitchFamily="34" charset="0"/>
              <a:buChar char="•"/>
            </a:pPr>
            <a:r>
              <a:rPr lang="en-US" dirty="0">
                <a:latin typeface="Abadi" panose="020B0604020104020204" pitchFamily="34" charset="0"/>
              </a:rPr>
              <a:t>The Decision Tree model outperforms other models during validation, showing better ability to learn from the training data.</a:t>
            </a:r>
          </a:p>
          <a:p>
            <a:pPr algn="just">
              <a:buFont typeface="Arial" panose="020B0604020202020204" pitchFamily="34" charset="0"/>
              <a:buChar char="•"/>
            </a:pPr>
            <a:r>
              <a:rPr lang="en-US" dirty="0">
                <a:latin typeface="Abadi" panose="020B0604020104020204" pitchFamily="34" charset="0"/>
              </a:rPr>
              <a:t>Despite differences in validation accuracy, all models perform equivalently on the test set, suggesting they've found similar decision boundaries for this problem.</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Рисунок 2">
            <a:extLst>
              <a:ext uri="{FF2B5EF4-FFF2-40B4-BE49-F238E27FC236}">
                <a16:creationId xmlns:a16="http://schemas.microsoft.com/office/drawing/2014/main" id="{CC742116-8CFB-A4A5-056F-3BD15822934B}"/>
              </a:ext>
            </a:extLst>
          </p:cNvPr>
          <p:cNvPicPr>
            <a:picLocks noChangeAspect="1"/>
          </p:cNvPicPr>
          <p:nvPr/>
        </p:nvPicPr>
        <p:blipFill>
          <a:blip r:embed="rId3"/>
          <a:stretch>
            <a:fillRect/>
          </a:stretch>
        </p:blipFill>
        <p:spPr>
          <a:xfrm>
            <a:off x="4530307" y="1808199"/>
            <a:ext cx="6927665" cy="3671907"/>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1818370"/>
            <a:ext cx="5263236" cy="3811588"/>
          </a:xfrm>
          <a:prstGeom prst="rect">
            <a:avLst/>
          </a:prstGeom>
        </p:spPr>
        <p:txBody>
          <a:bodyPr>
            <a:normAutofit/>
          </a:bodyPr>
          <a:lstStyle/>
          <a:p>
            <a:pPr marL="0" indent="0" algn="just">
              <a:buNone/>
            </a:pPr>
            <a:r>
              <a:rPr lang="en-US" sz="1600" b="0" i="0" dirty="0">
                <a:solidFill>
                  <a:srgbClr val="030712"/>
                </a:solidFill>
                <a:effectLst/>
                <a:latin typeface="Abadi" panose="020B0604020104020204" pitchFamily="34" charset="0"/>
              </a:rPr>
              <a:t>The confusion matrix shows how the Decision Tree model performed on the 18 test samples:</a:t>
            </a:r>
          </a:p>
          <a:p>
            <a:pPr algn="just">
              <a:buFont typeface="Arial" panose="020B0604020202020204" pitchFamily="34" charset="0"/>
              <a:buChar char="•"/>
            </a:pPr>
            <a:r>
              <a:rPr lang="en-US" sz="1600" b="1" i="0" dirty="0">
                <a:solidFill>
                  <a:srgbClr val="030712"/>
                </a:solidFill>
                <a:effectLst/>
                <a:latin typeface="Abadi" panose="020B0604020104020204" pitchFamily="34" charset="0"/>
              </a:rPr>
              <a:t>True Positives (TP) = 12:</a:t>
            </a:r>
            <a:r>
              <a:rPr lang="en-US" sz="1600" b="0" i="0" dirty="0">
                <a:solidFill>
                  <a:srgbClr val="030712"/>
                </a:solidFill>
                <a:effectLst/>
                <a:latin typeface="Abadi" panose="020B0604020104020204" pitchFamily="34" charset="0"/>
              </a:rPr>
              <a:t> The model correctly predicted 12 instances where the first stage landed successfully.</a:t>
            </a:r>
          </a:p>
          <a:p>
            <a:pPr algn="just">
              <a:buFont typeface="Arial" panose="020B0604020202020204" pitchFamily="34" charset="0"/>
              <a:buChar char="•"/>
            </a:pPr>
            <a:r>
              <a:rPr lang="en-US" sz="1600" b="1" i="0" dirty="0">
                <a:solidFill>
                  <a:srgbClr val="030712"/>
                </a:solidFill>
                <a:effectLst/>
                <a:latin typeface="Abadi" panose="020B0604020104020204" pitchFamily="34" charset="0"/>
              </a:rPr>
              <a:t>True Negatives (TN) = 3:</a:t>
            </a:r>
            <a:r>
              <a:rPr lang="en-US" sz="1600" b="0" i="0" dirty="0">
                <a:solidFill>
                  <a:srgbClr val="030712"/>
                </a:solidFill>
                <a:effectLst/>
                <a:latin typeface="Abadi" panose="020B0604020104020204" pitchFamily="34" charset="0"/>
              </a:rPr>
              <a:t> The model correctly predicted 3 instances where the first stage did not land successfully.</a:t>
            </a:r>
          </a:p>
          <a:p>
            <a:pPr algn="just">
              <a:buFont typeface="Arial" panose="020B0604020202020204" pitchFamily="34" charset="0"/>
              <a:buChar char="•"/>
            </a:pPr>
            <a:r>
              <a:rPr lang="en-US" sz="1600" b="1" i="0" dirty="0">
                <a:solidFill>
                  <a:srgbClr val="030712"/>
                </a:solidFill>
                <a:effectLst/>
                <a:latin typeface="Abadi" panose="020B0604020104020204" pitchFamily="34" charset="0"/>
              </a:rPr>
              <a:t>False Positives (FP) = 3:</a:t>
            </a:r>
            <a:r>
              <a:rPr lang="en-US" sz="1600" b="0" i="0" dirty="0">
                <a:solidFill>
                  <a:srgbClr val="030712"/>
                </a:solidFill>
                <a:effectLst/>
                <a:latin typeface="Abadi" panose="020B0604020104020204" pitchFamily="34" charset="0"/>
              </a:rPr>
              <a:t> The model incorrectly predicted successful landings in 3 cases where the first stage actually failed to land.</a:t>
            </a:r>
          </a:p>
          <a:p>
            <a:pPr algn="just">
              <a:buFont typeface="Arial" panose="020B0604020202020204" pitchFamily="34" charset="0"/>
              <a:buChar char="•"/>
            </a:pPr>
            <a:r>
              <a:rPr lang="en-US" sz="1600" b="1" i="0" dirty="0">
                <a:solidFill>
                  <a:srgbClr val="030712"/>
                </a:solidFill>
                <a:effectLst/>
                <a:latin typeface="Abadi" panose="020B0604020104020204" pitchFamily="34" charset="0"/>
              </a:rPr>
              <a:t>False Negatives (FN) = 0:</a:t>
            </a:r>
            <a:r>
              <a:rPr lang="en-US" sz="1600" b="0" i="0" dirty="0">
                <a:solidFill>
                  <a:srgbClr val="030712"/>
                </a:solidFill>
                <a:effectLst/>
                <a:latin typeface="Abadi" panose="020B0604020104020204" pitchFamily="34" charset="0"/>
              </a:rPr>
              <a:t> The model never failed to predict a successful landing when one occurred.</a:t>
            </a:r>
          </a:p>
          <a:p>
            <a:pPr marL="0" indent="0" algn="just">
              <a:lnSpc>
                <a:spcPct val="100000"/>
              </a:lnSpc>
              <a:spcBef>
                <a:spcPts val="1400"/>
              </a:spcBef>
              <a:buNone/>
            </a:pPr>
            <a:endParaRPr lang="en-US" sz="16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Рисунок 2">
            <a:extLst>
              <a:ext uri="{FF2B5EF4-FFF2-40B4-BE49-F238E27FC236}">
                <a16:creationId xmlns:a16="http://schemas.microsoft.com/office/drawing/2014/main" id="{9ACB0BE7-0094-C094-7F26-8CD71742D939}"/>
              </a:ext>
            </a:extLst>
          </p:cNvPr>
          <p:cNvPicPr>
            <a:picLocks noChangeAspect="1"/>
          </p:cNvPicPr>
          <p:nvPr/>
        </p:nvPicPr>
        <p:blipFill>
          <a:blip r:embed="rId3"/>
          <a:stretch>
            <a:fillRect/>
          </a:stretch>
        </p:blipFill>
        <p:spPr>
          <a:xfrm>
            <a:off x="6257680" y="1818370"/>
            <a:ext cx="4572638" cy="3886742"/>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DE0504E1-AACA-03DE-9C59-E240CB597F81}"/>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0549152-A9E4-8374-0D00-259D1E69F2E1}"/>
              </a:ext>
            </a:extLst>
          </p:cNvPr>
          <p:cNvSpPr>
            <a:spLocks noGrp="1"/>
          </p:cNvSpPr>
          <p:nvPr>
            <p:ph type="sldNum" sz="quarter" idx="12"/>
          </p:nvPr>
        </p:nvSpPr>
        <p:spPr/>
        <p:txBody>
          <a:bodyPr/>
          <a:lstStyle/>
          <a:p>
            <a:fld id="{5075537C-CA84-1446-933C-8E9D027F9201}" type="slidenum">
              <a:rPr lang="en-US" smtClean="0"/>
              <a:t>48</a:t>
            </a:fld>
            <a:endParaRPr lang="en-US"/>
          </a:p>
        </p:txBody>
      </p:sp>
      <p:sp>
        <p:nvSpPr>
          <p:cNvPr id="5" name="Content Placeholder 4">
            <a:extLst>
              <a:ext uri="{FF2B5EF4-FFF2-40B4-BE49-F238E27FC236}">
                <a16:creationId xmlns:a16="http://schemas.microsoft.com/office/drawing/2014/main" id="{EE8B3435-542A-76E3-E16D-DCE50F1BFC2A}"/>
              </a:ext>
            </a:extLst>
          </p:cNvPr>
          <p:cNvSpPr>
            <a:spLocks noGrp="1"/>
          </p:cNvSpPr>
          <p:nvPr>
            <p:ph type="body" sz="half" idx="4294967295"/>
          </p:nvPr>
        </p:nvSpPr>
        <p:spPr>
          <a:xfrm>
            <a:off x="770011" y="1698811"/>
            <a:ext cx="4797071" cy="4988859"/>
          </a:xfrm>
          <a:prstGeom prst="rect">
            <a:avLst/>
          </a:prstGeom>
        </p:spPr>
        <p:txBody>
          <a:bodyPr>
            <a:noAutofit/>
          </a:bodyPr>
          <a:lstStyle/>
          <a:p>
            <a:pPr marL="0" indent="0" algn="just">
              <a:buNone/>
            </a:pPr>
            <a:r>
              <a:rPr lang="en-US" sz="1400" b="1" i="0" dirty="0">
                <a:solidFill>
                  <a:srgbClr val="030712"/>
                </a:solidFill>
                <a:effectLst/>
                <a:latin typeface="Abadi" panose="020B0604020104020204" pitchFamily="34" charset="0"/>
              </a:rPr>
              <a:t>Model Behavior</a:t>
            </a:r>
          </a:p>
          <a:p>
            <a:pPr algn="just">
              <a:buFont typeface="Arial" panose="020B0604020202020204" pitchFamily="34" charset="0"/>
              <a:buChar char="•"/>
            </a:pPr>
            <a:r>
              <a:rPr lang="en-US" sz="1400" b="0" i="0" dirty="0">
                <a:solidFill>
                  <a:srgbClr val="030712"/>
                </a:solidFill>
                <a:effectLst/>
                <a:latin typeface="Abadi" panose="020B0604020104020204" pitchFamily="34" charset="0"/>
              </a:rPr>
              <a:t>Tends to be optimistic in its predictions</a:t>
            </a:r>
          </a:p>
          <a:p>
            <a:pPr algn="just">
              <a:buFont typeface="Arial" panose="020B0604020202020204" pitchFamily="34" charset="0"/>
              <a:buChar char="•"/>
            </a:pPr>
            <a:r>
              <a:rPr lang="en-US" sz="1400" b="0" i="0" dirty="0">
                <a:solidFill>
                  <a:srgbClr val="030712"/>
                </a:solidFill>
                <a:effectLst/>
                <a:latin typeface="Abadi" panose="020B0604020104020204" pitchFamily="34" charset="0"/>
              </a:rPr>
              <a:t>Perfect at detecting actual successful landings</a:t>
            </a:r>
          </a:p>
          <a:p>
            <a:pPr algn="just">
              <a:buFont typeface="Arial" panose="020B0604020202020204" pitchFamily="34" charset="0"/>
              <a:buChar char="•"/>
            </a:pPr>
            <a:r>
              <a:rPr lang="en-US" sz="1400" b="0" i="0" dirty="0">
                <a:solidFill>
                  <a:srgbClr val="030712"/>
                </a:solidFill>
                <a:effectLst/>
                <a:latin typeface="Abadi" panose="020B0604020104020204" pitchFamily="34" charset="0"/>
              </a:rPr>
              <a:t>Sometimes predicts success when failures actually occur</a:t>
            </a:r>
          </a:p>
          <a:p>
            <a:pPr algn="just">
              <a:buFont typeface="Arial" panose="020B0604020202020204" pitchFamily="34" charset="0"/>
              <a:buChar char="•"/>
            </a:pPr>
            <a:r>
              <a:rPr lang="en-US" sz="1400" b="0" i="0" dirty="0">
                <a:solidFill>
                  <a:srgbClr val="030712"/>
                </a:solidFill>
                <a:effectLst/>
                <a:latin typeface="Abadi" panose="020B0604020104020204" pitchFamily="34" charset="0"/>
              </a:rPr>
              <a:t>Never misses a successful landing opportunity</a:t>
            </a:r>
          </a:p>
          <a:p>
            <a:pPr algn="just">
              <a:buFont typeface="Arial" panose="020B0604020202020204" pitchFamily="34" charset="0"/>
              <a:buChar char="•"/>
            </a:pPr>
            <a:r>
              <a:rPr lang="en-US" sz="1400" b="0" i="0" dirty="0">
                <a:solidFill>
                  <a:srgbClr val="030712"/>
                </a:solidFill>
                <a:effectLst/>
                <a:latin typeface="Abadi" panose="020B0604020104020204" pitchFamily="34" charset="0"/>
              </a:rPr>
              <a:t>Half of the actual landing failures are misclassified</a:t>
            </a:r>
          </a:p>
          <a:p>
            <a:pPr marL="0" indent="0" algn="just">
              <a:buNone/>
            </a:pPr>
            <a:r>
              <a:rPr lang="en-US" sz="1400" b="1" i="0" dirty="0">
                <a:solidFill>
                  <a:srgbClr val="030712"/>
                </a:solidFill>
                <a:effectLst/>
                <a:latin typeface="Abadi" panose="020B0604020104020204" pitchFamily="34" charset="0"/>
              </a:rPr>
              <a:t>Key Performance Metrics</a:t>
            </a:r>
          </a:p>
          <a:p>
            <a:pPr algn="just">
              <a:buFont typeface="Arial" panose="020B0604020202020204" pitchFamily="34" charset="0"/>
              <a:buChar char="•"/>
            </a:pPr>
            <a:r>
              <a:rPr lang="en-US" sz="1400" i="0" dirty="0">
                <a:solidFill>
                  <a:srgbClr val="030712"/>
                </a:solidFill>
                <a:effectLst/>
                <a:latin typeface="Abadi" panose="020B0604020104020204" pitchFamily="34" charset="0"/>
              </a:rPr>
              <a:t>Overall Accuracy: 83.33% (15/18)</a:t>
            </a:r>
          </a:p>
          <a:p>
            <a:pPr algn="just">
              <a:buFont typeface="Arial" panose="020B0604020202020204" pitchFamily="34" charset="0"/>
              <a:buChar char="•"/>
            </a:pPr>
            <a:r>
              <a:rPr lang="en-US" sz="1400" i="0" dirty="0">
                <a:solidFill>
                  <a:srgbClr val="030712"/>
                </a:solidFill>
                <a:effectLst/>
                <a:latin typeface="Abadi" panose="020B0604020104020204" pitchFamily="34" charset="0"/>
              </a:rPr>
              <a:t>Precision for landing success: 80% (12/15)</a:t>
            </a:r>
          </a:p>
          <a:p>
            <a:pPr algn="just">
              <a:buFont typeface="Arial" panose="020B0604020202020204" pitchFamily="34" charset="0"/>
              <a:buChar char="•"/>
            </a:pPr>
            <a:r>
              <a:rPr lang="en-US" sz="1400" i="0" dirty="0">
                <a:solidFill>
                  <a:srgbClr val="030712"/>
                </a:solidFill>
                <a:effectLst/>
                <a:latin typeface="Abadi" panose="020B0604020104020204" pitchFamily="34" charset="0"/>
              </a:rPr>
              <a:t>Recall for landing success: 100% (12/12)</a:t>
            </a:r>
          </a:p>
          <a:p>
            <a:pPr algn="just">
              <a:buFont typeface="Arial" panose="020B0604020202020204" pitchFamily="34" charset="0"/>
              <a:buChar char="•"/>
            </a:pPr>
            <a:r>
              <a:rPr lang="en-US" sz="1400" i="0" dirty="0">
                <a:solidFill>
                  <a:srgbClr val="030712"/>
                </a:solidFill>
                <a:effectLst/>
                <a:latin typeface="Abadi" panose="020B0604020104020204" pitchFamily="34" charset="0"/>
              </a:rPr>
              <a:t>Precision for landing failure: 100% (3/3)</a:t>
            </a:r>
          </a:p>
          <a:p>
            <a:pPr algn="just">
              <a:buFont typeface="Arial" panose="020B0604020202020204" pitchFamily="34" charset="0"/>
              <a:buChar char="•"/>
            </a:pPr>
            <a:r>
              <a:rPr lang="en-US" sz="1400" i="0" dirty="0">
                <a:solidFill>
                  <a:srgbClr val="030712"/>
                </a:solidFill>
                <a:effectLst/>
                <a:latin typeface="Abadi" panose="020B0604020104020204" pitchFamily="34" charset="0"/>
              </a:rPr>
              <a:t>Recall for landing failure: 50% (3/6)</a:t>
            </a:r>
          </a:p>
          <a:p>
            <a:pPr algn="just">
              <a:buFont typeface="Arial" panose="020B0604020202020204" pitchFamily="34" charset="0"/>
              <a:buChar char="•"/>
            </a:pPr>
            <a:r>
              <a:rPr lang="en-US" sz="1400" i="0" dirty="0">
                <a:solidFill>
                  <a:srgbClr val="030712"/>
                </a:solidFill>
                <a:effectLst/>
                <a:latin typeface="Abadi" panose="020B0604020104020204" pitchFamily="34" charset="0"/>
              </a:rPr>
              <a:t>F1 Score: 0.889</a:t>
            </a:r>
          </a:p>
          <a:p>
            <a:pPr marL="0" indent="0" algn="just">
              <a:lnSpc>
                <a:spcPct val="100000"/>
              </a:lnSpc>
              <a:spcBef>
                <a:spcPts val="1400"/>
              </a:spcBef>
              <a:buNone/>
            </a:pPr>
            <a:endParaRPr lang="en-US" sz="14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A13BF372-6964-E9FB-8063-CE303DC4971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sp>
        <p:nvSpPr>
          <p:cNvPr id="2" name="Content Placeholder 4">
            <a:extLst>
              <a:ext uri="{FF2B5EF4-FFF2-40B4-BE49-F238E27FC236}">
                <a16:creationId xmlns:a16="http://schemas.microsoft.com/office/drawing/2014/main" id="{808D8C72-740E-958C-8195-A9217AAE65C4}"/>
              </a:ext>
            </a:extLst>
          </p:cNvPr>
          <p:cNvSpPr txBox="1">
            <a:spLocks/>
          </p:cNvSpPr>
          <p:nvPr/>
        </p:nvSpPr>
        <p:spPr>
          <a:xfrm>
            <a:off x="6453635" y="1698810"/>
            <a:ext cx="4797071" cy="409239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buNone/>
            </a:pPr>
            <a:r>
              <a:rPr lang="en-US" sz="1400" b="1" dirty="0">
                <a:solidFill>
                  <a:srgbClr val="030712"/>
                </a:solidFill>
                <a:latin typeface="Abadi" panose="020B0604020104020204" pitchFamily="34" charset="0"/>
              </a:rPr>
              <a:t>Model Summary</a:t>
            </a:r>
            <a:endParaRPr lang="en-US" sz="1400" b="1" i="0" dirty="0">
              <a:solidFill>
                <a:srgbClr val="030712"/>
              </a:solidFill>
              <a:effectLst/>
              <a:latin typeface="Abadi" panose="020B0604020104020204" pitchFamily="34" charset="0"/>
            </a:endParaRPr>
          </a:p>
          <a:p>
            <a:pPr algn="just"/>
            <a:r>
              <a:rPr lang="en-US" sz="1400" b="0" i="0" dirty="0">
                <a:solidFill>
                  <a:srgbClr val="030712"/>
                </a:solidFill>
                <a:effectLst/>
                <a:latin typeface="Abadi" panose="020B0604020104020204" pitchFamily="34" charset="0"/>
              </a:rPr>
              <a:t>The Decision Tree model achieves good overall performance with 83.33% accuracy on the test set. Its standout characteristic is perfect recall for successful landings, never missing an opportunity when a landing will succeed. The model's errors are exclusively false positives - optimistically predicting successful landings in some cases where failures actually occur.</a:t>
            </a:r>
          </a:p>
          <a:p>
            <a:pPr algn="just"/>
            <a:r>
              <a:rPr lang="en-US" sz="1400" b="0" i="0" dirty="0">
                <a:solidFill>
                  <a:srgbClr val="030712"/>
                </a:solidFill>
                <a:effectLst/>
                <a:latin typeface="Abadi" panose="020B0604020104020204" pitchFamily="34" charset="0"/>
              </a:rPr>
              <a:t>This behavior makes the model particularly valuable for applications where identifying all potential successful landing opportunities is the priority, even at the cost of occasional overoptimism about landing success.</a:t>
            </a:r>
          </a:p>
        </p:txBody>
      </p:sp>
    </p:spTree>
    <p:extLst>
      <p:ext uri="{BB962C8B-B14F-4D97-AF65-F5344CB8AC3E}">
        <p14:creationId xmlns:p14="http://schemas.microsoft.com/office/powerpoint/2010/main" val="343772716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49</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2" y="1674235"/>
            <a:ext cx="4949470" cy="4552157"/>
          </a:xfrm>
          <a:prstGeom prst="rect">
            <a:avLst/>
          </a:prstGeom>
        </p:spPr>
        <p:txBody>
          <a:bodyPr>
            <a:normAutofit lnSpcReduction="10000"/>
          </a:bodyPr>
          <a:lstStyle/>
          <a:p>
            <a:pPr marL="0" indent="0" algn="just">
              <a:buNone/>
            </a:pPr>
            <a:r>
              <a:rPr lang="en-US" sz="1600" b="0" i="0" dirty="0">
                <a:solidFill>
                  <a:srgbClr val="030712"/>
                </a:solidFill>
                <a:effectLst/>
                <a:latin typeface="Abadi" panose="020B0604020104020204" pitchFamily="34" charset="0"/>
              </a:rPr>
              <a:t>To conclude our </a:t>
            </a:r>
            <a:r>
              <a:rPr lang="en-US" sz="1600" dirty="0">
                <a:solidFill>
                  <a:srgbClr val="030712"/>
                </a:solidFill>
                <a:latin typeface="Abadi" panose="020B0604020104020204" pitchFamily="34" charset="0"/>
              </a:rPr>
              <a:t>analysis, t</a:t>
            </a:r>
            <a:r>
              <a:rPr lang="en-US" sz="1600" b="0" i="0" dirty="0">
                <a:solidFill>
                  <a:srgbClr val="030712"/>
                </a:solidFill>
                <a:effectLst/>
                <a:latin typeface="Abadi" panose="020B0604020104020204" pitchFamily="34" charset="0"/>
              </a:rPr>
              <a:t>he model's prediction pattern has several important business implications:</a:t>
            </a:r>
          </a:p>
          <a:p>
            <a:pPr algn="just">
              <a:buFont typeface="Arial" panose="020B0604020202020204" pitchFamily="34" charset="0"/>
              <a:buChar char="•"/>
            </a:pPr>
            <a:r>
              <a:rPr lang="en-US" sz="1600" b="1" i="0" dirty="0">
                <a:solidFill>
                  <a:srgbClr val="030712"/>
                </a:solidFill>
                <a:effectLst/>
                <a:latin typeface="Abadi" panose="020B0604020104020204" pitchFamily="34" charset="0"/>
              </a:rPr>
              <a:t>Cost Estimation:</a:t>
            </a:r>
            <a:r>
              <a:rPr lang="en-US" sz="1600" b="0" i="0" dirty="0">
                <a:solidFill>
                  <a:srgbClr val="030712"/>
                </a:solidFill>
                <a:effectLst/>
                <a:latin typeface="Abadi" panose="020B0604020104020204" pitchFamily="34" charset="0"/>
              </a:rPr>
              <a:t> May occasionally underestimate costs by predicting successful landings (and thus first stage recovery) when failures will occur, hence need more data to improve the model.</a:t>
            </a:r>
          </a:p>
          <a:p>
            <a:pPr algn="just">
              <a:buFont typeface="Arial" panose="020B0604020202020204" pitchFamily="34" charset="0"/>
              <a:buChar char="•"/>
            </a:pPr>
            <a:r>
              <a:rPr lang="en-US" sz="1600" b="1" i="0" dirty="0">
                <a:solidFill>
                  <a:srgbClr val="030712"/>
                </a:solidFill>
                <a:effectLst/>
                <a:latin typeface="Abadi" panose="020B0604020104020204" pitchFamily="34" charset="0"/>
              </a:rPr>
              <a:t>Resource Allocation:</a:t>
            </a:r>
            <a:r>
              <a:rPr lang="en-US" sz="1600" b="0" i="0" dirty="0">
                <a:solidFill>
                  <a:srgbClr val="030712"/>
                </a:solidFill>
                <a:effectLst/>
                <a:latin typeface="Abadi" panose="020B0604020104020204" pitchFamily="34" charset="0"/>
              </a:rPr>
              <a:t> Organizations might sometimes be underprepared for landing failures</a:t>
            </a:r>
          </a:p>
          <a:p>
            <a:pPr algn="just">
              <a:buFont typeface="Arial" panose="020B0604020202020204" pitchFamily="34" charset="0"/>
              <a:buChar char="•"/>
            </a:pPr>
            <a:r>
              <a:rPr lang="en-US" sz="1600" b="1" i="0" dirty="0">
                <a:solidFill>
                  <a:srgbClr val="030712"/>
                </a:solidFill>
                <a:effectLst/>
                <a:latin typeface="Abadi" panose="020B0604020104020204" pitchFamily="34" charset="0"/>
              </a:rPr>
              <a:t>Competitive Intelligence:</a:t>
            </a:r>
            <a:r>
              <a:rPr lang="en-US" sz="1600" b="0" i="0" dirty="0">
                <a:solidFill>
                  <a:srgbClr val="030712"/>
                </a:solidFill>
                <a:effectLst/>
                <a:latin typeface="Abadi" panose="020B0604020104020204" pitchFamily="34" charset="0"/>
              </a:rPr>
              <a:t> For SpaceX competitors, this model might lead to underestimating operational costs in some scenarios</a:t>
            </a:r>
          </a:p>
          <a:p>
            <a:pPr algn="just">
              <a:buFont typeface="Arial" panose="020B0604020202020204" pitchFamily="34" charset="0"/>
              <a:buChar char="•"/>
            </a:pPr>
            <a:r>
              <a:rPr lang="en-US" sz="1600" b="1" i="0" dirty="0">
                <a:solidFill>
                  <a:srgbClr val="030712"/>
                </a:solidFill>
                <a:effectLst/>
                <a:latin typeface="Abadi" panose="020B0604020104020204" pitchFamily="34" charset="0"/>
              </a:rPr>
              <a:t>Launch Opportunity Recognition:</a:t>
            </a:r>
            <a:r>
              <a:rPr lang="en-US" sz="1600" b="0" i="0" dirty="0">
                <a:solidFill>
                  <a:srgbClr val="030712"/>
                </a:solidFill>
                <a:effectLst/>
                <a:latin typeface="Abadi" panose="020B0604020104020204" pitchFamily="34" charset="0"/>
              </a:rPr>
              <a:t> The model does not seem to miss conditions favorable for successful landing</a:t>
            </a:r>
          </a:p>
          <a:p>
            <a:pPr algn="just">
              <a:buFont typeface="Arial" panose="020B0604020202020204" pitchFamily="34" charset="0"/>
              <a:buChar char="•"/>
            </a:pPr>
            <a:r>
              <a:rPr lang="en-US" sz="1600" b="1" i="0" dirty="0">
                <a:solidFill>
                  <a:srgbClr val="030712"/>
                </a:solidFill>
                <a:effectLst/>
                <a:latin typeface="Abadi" panose="020B0604020104020204" pitchFamily="34" charset="0"/>
              </a:rPr>
              <a:t>Risk Management:</a:t>
            </a:r>
            <a:r>
              <a:rPr lang="en-US" sz="1600" b="0" i="0" dirty="0">
                <a:solidFill>
                  <a:srgbClr val="030712"/>
                </a:solidFill>
                <a:effectLst/>
                <a:latin typeface="Abadi" panose="020B0604020104020204" pitchFamily="34" charset="0"/>
              </a:rPr>
              <a:t> Better suited for scenarios where missing a successful landing opportunity is more costly than occasionally predicting success incorrectly</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7D45C8-82CE-E050-09BF-9DC819BA3128}"/>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56F40C5-6EDA-2356-E856-43E501FF795C}"/>
              </a:ext>
            </a:extLst>
          </p:cNvPr>
          <p:cNvSpPr>
            <a:spLocks noGrp="1"/>
          </p:cNvSpPr>
          <p:nvPr>
            <p:ph type="sldNum" sz="quarter" idx="12"/>
          </p:nvPr>
        </p:nvSpPr>
        <p:spPr/>
        <p:txBody>
          <a:bodyPr/>
          <a:lstStyle/>
          <a:p>
            <a:fld id="{5075537C-CA84-1446-933C-8E9D027F9201}" type="slidenum">
              <a:rPr lang="en-US" smtClean="0"/>
              <a:t>51</a:t>
            </a:fld>
            <a:endParaRPr lang="en-US"/>
          </a:p>
        </p:txBody>
      </p:sp>
      <p:sp>
        <p:nvSpPr>
          <p:cNvPr id="7" name="Title 1">
            <a:extLst>
              <a:ext uri="{FF2B5EF4-FFF2-40B4-BE49-F238E27FC236}">
                <a16:creationId xmlns:a16="http://schemas.microsoft.com/office/drawing/2014/main" id="{C922AD7F-6BB7-F011-9374-5105F6227D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 –Parameters of the models</a:t>
            </a:r>
            <a:endParaRPr lang="en-US" dirty="0">
              <a:solidFill>
                <a:srgbClr val="0B49CB"/>
              </a:solidFill>
            </a:endParaRPr>
          </a:p>
        </p:txBody>
      </p:sp>
      <p:sp>
        <p:nvSpPr>
          <p:cNvPr id="6" name="TextBox 5">
            <a:extLst>
              <a:ext uri="{FF2B5EF4-FFF2-40B4-BE49-F238E27FC236}">
                <a16:creationId xmlns:a16="http://schemas.microsoft.com/office/drawing/2014/main" id="{7C2352A3-89F4-45B3-2253-C4F1B500DB33}"/>
              </a:ext>
            </a:extLst>
          </p:cNvPr>
          <p:cNvSpPr txBox="1"/>
          <p:nvPr/>
        </p:nvSpPr>
        <p:spPr>
          <a:xfrm>
            <a:off x="1916889" y="4365812"/>
            <a:ext cx="9495181" cy="2303930"/>
          </a:xfrm>
          <a:prstGeom prst="rect">
            <a:avLst/>
          </a:prstGeom>
          <a:noFill/>
        </p:spPr>
        <p:txBody>
          <a:bodyPr wrap="square" rtlCol="0">
            <a:spAutoFit/>
          </a:bodyPr>
          <a:lstStyle/>
          <a:p>
            <a:endParaRPr lang="ru-RU" dirty="0"/>
          </a:p>
        </p:txBody>
      </p:sp>
      <p:sp>
        <p:nvSpPr>
          <p:cNvPr id="10" name="Rectangle 5">
            <a:extLst>
              <a:ext uri="{FF2B5EF4-FFF2-40B4-BE49-F238E27FC236}">
                <a16:creationId xmlns:a16="http://schemas.microsoft.com/office/drawing/2014/main" id="{C4CD5125-9F10-3F4A-58A9-6254485FC1F8}"/>
              </a:ext>
            </a:extLst>
          </p:cNvPr>
          <p:cNvSpPr>
            <a:spLocks noChangeArrowheads="1"/>
          </p:cNvSpPr>
          <p:nvPr/>
        </p:nvSpPr>
        <p:spPr bwMode="auto">
          <a:xfrm>
            <a:off x="770011" y="1628110"/>
            <a:ext cx="8033033" cy="22929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1600" b="1" i="0" u="none" strike="noStrike" cap="none" normalizeH="0" baseline="0" dirty="0">
                <a:ln>
                  <a:noFill/>
                </a:ln>
                <a:solidFill>
                  <a:schemeClr val="tx1"/>
                </a:solidFill>
                <a:effectLst/>
                <a:latin typeface="Arial" panose="020B0604020202020204" pitchFamily="34" charset="0"/>
              </a:rPr>
              <a:t>Machine Learning </a:t>
            </a:r>
            <a:r>
              <a:rPr kumimoji="0" lang="ru-RU" altLang="ru-RU" sz="1600" b="1" i="0" u="none" strike="noStrike" cap="none" normalizeH="0" baseline="0" dirty="0" err="1">
                <a:ln>
                  <a:noFill/>
                </a:ln>
                <a:solidFill>
                  <a:schemeClr val="tx1"/>
                </a:solidFill>
                <a:effectLst/>
                <a:latin typeface="Arial" panose="020B0604020202020204" pitchFamily="34" charset="0"/>
              </a:rPr>
              <a:t>Pipeline</a:t>
            </a:r>
            <a:endParaRPr kumimoji="0" lang="ru-RU" altLang="ru-RU" sz="16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800" b="0" i="0" u="none" strike="noStrike" cap="none" normalizeH="0" baseline="0" dirty="0">
                <a:ln>
                  <a:noFill/>
                </a:ln>
                <a:solidFill>
                  <a:schemeClr val="tx1"/>
                </a:solidFill>
                <a:effectLst/>
                <a:latin typeface="Arial" panose="020B0604020202020204" pitchFamily="34" charset="0"/>
              </a:rPr>
              <a:t>  </a:t>
            </a:r>
            <a:r>
              <a:rPr kumimoji="0" lang="ru-RU" altLang="ru-RU" sz="1900" b="0" i="0" u="none" strike="noStrike" cap="none" normalizeH="0" baseline="0" dirty="0">
                <a:ln>
                  <a:noFill/>
                </a:ln>
                <a:solidFill>
                  <a:schemeClr val="tx1"/>
                </a:solidFill>
                <a:effectLst/>
                <a:latin typeface="Arial" panose="020B0604020202020204" pitchFamily="34" charset="0"/>
              </a:rPr>
              <a:t>     </a:t>
            </a:r>
            <a:endParaRPr kumimoji="0" lang="ru-RU" altLang="ru-RU"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ru-RU" altLang="ru-RU" sz="1800" b="1" i="0" u="none" strike="noStrike" cap="none" normalizeH="0" baseline="0" dirty="0">
                <a:ln>
                  <a:noFill/>
                </a:ln>
                <a:solidFill>
                  <a:schemeClr val="tx1"/>
                </a:solidFill>
                <a:effectLst/>
                <a:latin typeface="Arial" panose="020B0604020202020204" pitchFamily="34" charset="0"/>
              </a:rPr>
              <a:t>Data </a:t>
            </a:r>
            <a:r>
              <a:rPr kumimoji="0" lang="ru-RU" altLang="ru-RU" sz="1800" b="1" i="0" u="none" strike="noStrike" cap="none" normalizeH="0" baseline="0" dirty="0" err="1">
                <a:ln>
                  <a:noFill/>
                </a:ln>
                <a:solidFill>
                  <a:schemeClr val="tx1"/>
                </a:solidFill>
                <a:effectLst/>
                <a:latin typeface="Arial" panose="020B0604020202020204" pitchFamily="34" charset="0"/>
              </a:rPr>
              <a:t>Loading</a:t>
            </a:r>
            <a:r>
              <a:rPr kumimoji="0" lang="ru-RU" altLang="ru-RU" sz="1800" b="1" i="0" u="none" strike="noStrike" cap="none" normalizeH="0" baseline="0" dirty="0">
                <a:ln>
                  <a:noFill/>
                </a:ln>
                <a:solidFill>
                  <a:schemeClr val="tx1"/>
                </a:solidFill>
                <a:effectLst/>
                <a:latin typeface="Arial" panose="020B0604020202020204" pitchFamily="34" charset="0"/>
              </a:rPr>
              <a:t> &amp; </a:t>
            </a:r>
            <a:r>
              <a:rPr kumimoji="0" lang="ru-RU" altLang="ru-RU" sz="1800" b="1" i="0" u="none" strike="noStrike" cap="none" normalizeH="0" baseline="0" dirty="0" err="1">
                <a:ln>
                  <a:noFill/>
                </a:ln>
                <a:solidFill>
                  <a:schemeClr val="tx1"/>
                </a:solidFill>
                <a:effectLst/>
                <a:latin typeface="Arial" panose="020B0604020202020204" pitchFamily="34" charset="0"/>
              </a:rPr>
              <a:t>Preprocessing</a:t>
            </a:r>
            <a:r>
              <a:rPr kumimoji="0" lang="ru-RU" altLang="ru-RU" sz="1800" b="0" i="0" u="none" strike="noStrike" cap="none" normalizeH="0" baseline="0" dirty="0">
                <a:ln>
                  <a:noFill/>
                </a:ln>
                <a:solidFill>
                  <a:schemeClr val="tx1"/>
                </a:solidFill>
                <a:effectLst/>
                <a:latin typeface="Arial" panose="020B0604020202020204" pitchFamily="34" charset="0"/>
              </a:rPr>
              <a:t>: </a:t>
            </a:r>
            <a:r>
              <a:rPr kumimoji="0" lang="ru-RU" altLang="ru-RU" sz="1800" b="0" i="0" u="none" strike="noStrike" cap="none" normalizeH="0" baseline="0" dirty="0" err="1">
                <a:ln>
                  <a:noFill/>
                </a:ln>
                <a:solidFill>
                  <a:schemeClr val="tx1"/>
                </a:solidFill>
                <a:effectLst/>
                <a:latin typeface="Arial" panose="020B0604020202020204" pitchFamily="34" charset="0"/>
              </a:rPr>
              <a:t>Standardization</a:t>
            </a:r>
            <a:r>
              <a:rPr kumimoji="0" lang="ru-RU" altLang="ru-RU" sz="1800" b="0" i="0" u="none" strike="noStrike" cap="none" normalizeH="0" baseline="0" dirty="0">
                <a:ln>
                  <a:noFill/>
                </a:ln>
                <a:solidFill>
                  <a:schemeClr val="tx1"/>
                </a:solidFill>
                <a:effectLst/>
                <a:latin typeface="Arial" panose="020B0604020202020204" pitchFamily="34" charset="0"/>
              </a:rPr>
              <a:t> </a:t>
            </a:r>
            <a:r>
              <a:rPr kumimoji="0" lang="ru-RU" altLang="ru-RU" sz="1800" b="0" i="0" u="none" strike="noStrike" cap="none" normalizeH="0" baseline="0" dirty="0" err="1">
                <a:ln>
                  <a:noFill/>
                </a:ln>
                <a:solidFill>
                  <a:schemeClr val="tx1"/>
                </a:solidFill>
                <a:effectLst/>
                <a:latin typeface="Arial" panose="020B0604020202020204" pitchFamily="34" charset="0"/>
              </a:rPr>
              <a:t>of</a:t>
            </a:r>
            <a:r>
              <a:rPr kumimoji="0" lang="ru-RU" altLang="ru-RU" sz="1800" b="0" i="0" u="none" strike="noStrike" cap="none" normalizeH="0" baseline="0" dirty="0">
                <a:ln>
                  <a:noFill/>
                </a:ln>
                <a:solidFill>
                  <a:schemeClr val="tx1"/>
                </a:solidFill>
                <a:effectLst/>
                <a:latin typeface="Arial" panose="020B0604020202020204" pitchFamily="34" charset="0"/>
              </a:rPr>
              <a:t> </a:t>
            </a:r>
            <a:r>
              <a:rPr kumimoji="0" lang="ru-RU" altLang="ru-RU" sz="1800" b="0" i="0" u="none" strike="noStrike" cap="none" normalizeH="0" baseline="0" dirty="0" err="1">
                <a:ln>
                  <a:noFill/>
                </a:ln>
                <a:solidFill>
                  <a:schemeClr val="tx1"/>
                </a:solidFill>
                <a:effectLst/>
                <a:latin typeface="Arial" panose="020B0604020202020204" pitchFamily="34" charset="0"/>
              </a:rPr>
              <a:t>features</a:t>
            </a:r>
            <a:r>
              <a:rPr kumimoji="0" lang="ru-RU" altLang="ru-RU" sz="1800" b="0" i="0" u="none" strike="noStrike" cap="none" normalizeH="0" baseline="0" dirty="0">
                <a:ln>
                  <a:noFill/>
                </a:ln>
                <a:solidFill>
                  <a:schemeClr val="tx1"/>
                </a:solidFill>
                <a:effectLst/>
                <a:latin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ru-RU" altLang="ru-RU" sz="1800" b="1" i="0" u="none" strike="noStrike" cap="none" normalizeH="0" baseline="0" dirty="0" err="1">
                <a:ln>
                  <a:noFill/>
                </a:ln>
                <a:solidFill>
                  <a:schemeClr val="tx1"/>
                </a:solidFill>
                <a:effectLst/>
                <a:latin typeface="Arial" panose="020B0604020202020204" pitchFamily="34" charset="0"/>
              </a:rPr>
              <a:t>Train</a:t>
            </a:r>
            <a:r>
              <a:rPr kumimoji="0" lang="ru-RU" altLang="ru-RU" sz="1800" b="1" i="0" u="none" strike="noStrike" cap="none" normalizeH="0" baseline="0" dirty="0">
                <a:ln>
                  <a:noFill/>
                </a:ln>
                <a:solidFill>
                  <a:schemeClr val="tx1"/>
                </a:solidFill>
                <a:effectLst/>
                <a:latin typeface="Arial" panose="020B0604020202020204" pitchFamily="34" charset="0"/>
              </a:rPr>
              <a:t>-Test </a:t>
            </a:r>
            <a:r>
              <a:rPr kumimoji="0" lang="ru-RU" altLang="ru-RU" sz="1800" b="1" i="0" u="none" strike="noStrike" cap="none" normalizeH="0" baseline="0" dirty="0" err="1">
                <a:ln>
                  <a:noFill/>
                </a:ln>
                <a:solidFill>
                  <a:schemeClr val="tx1"/>
                </a:solidFill>
                <a:effectLst/>
                <a:latin typeface="Arial" panose="020B0604020202020204" pitchFamily="34" charset="0"/>
              </a:rPr>
              <a:t>Split</a:t>
            </a:r>
            <a:r>
              <a:rPr kumimoji="0" lang="ru-RU" altLang="ru-RU" sz="1800" b="0" i="0" u="none" strike="noStrike" cap="none" normalizeH="0" baseline="0" dirty="0">
                <a:ln>
                  <a:noFill/>
                </a:ln>
                <a:solidFill>
                  <a:schemeClr val="tx1"/>
                </a:solidFill>
                <a:effectLst/>
                <a:latin typeface="Arial" panose="020B0604020202020204" pitchFamily="34" charset="0"/>
              </a:rPr>
              <a:t>: 80% </a:t>
            </a:r>
            <a:r>
              <a:rPr kumimoji="0" lang="ru-RU" altLang="ru-RU" sz="1800" b="0" i="0" u="none" strike="noStrike" cap="none" normalizeH="0" baseline="0" dirty="0" err="1">
                <a:ln>
                  <a:noFill/>
                </a:ln>
                <a:solidFill>
                  <a:schemeClr val="tx1"/>
                </a:solidFill>
                <a:effectLst/>
                <a:latin typeface="Arial" panose="020B0604020202020204" pitchFamily="34" charset="0"/>
              </a:rPr>
              <a:t>training</a:t>
            </a:r>
            <a:r>
              <a:rPr kumimoji="0" lang="ru-RU" altLang="ru-RU" sz="1800" b="0" i="0" u="none" strike="noStrike" cap="none" normalizeH="0" baseline="0" dirty="0">
                <a:ln>
                  <a:noFill/>
                </a:ln>
                <a:solidFill>
                  <a:schemeClr val="tx1"/>
                </a:solidFill>
                <a:effectLst/>
                <a:latin typeface="Arial" panose="020B0604020202020204" pitchFamily="34" charset="0"/>
              </a:rPr>
              <a:t>, 20% </a:t>
            </a:r>
            <a:r>
              <a:rPr kumimoji="0" lang="ru-RU" altLang="ru-RU" sz="1800" b="0" i="0" u="none" strike="noStrike" cap="none" normalizeH="0" baseline="0" dirty="0" err="1">
                <a:ln>
                  <a:noFill/>
                </a:ln>
                <a:solidFill>
                  <a:schemeClr val="tx1"/>
                </a:solidFill>
                <a:effectLst/>
                <a:latin typeface="Arial" panose="020B0604020202020204" pitchFamily="34" charset="0"/>
              </a:rPr>
              <a:t>testing</a:t>
            </a:r>
            <a:r>
              <a:rPr kumimoji="0" lang="ru-RU" altLang="ru-RU" sz="1800" b="0" i="0" u="none" strike="noStrike" cap="none" normalizeH="0" baseline="0" dirty="0">
                <a:ln>
                  <a:noFill/>
                </a:ln>
                <a:solidFill>
                  <a:schemeClr val="tx1"/>
                </a:solidFill>
                <a:effectLst/>
                <a:latin typeface="Arial" panose="020B0604020202020204" pitchFamily="34" charset="0"/>
              </a:rPr>
              <a:t> </a:t>
            </a:r>
            <a:r>
              <a:rPr kumimoji="0" lang="ru-RU" altLang="ru-RU" sz="1800" b="0" i="0" u="none" strike="noStrike" cap="none" normalizeH="0" baseline="0" dirty="0" err="1">
                <a:ln>
                  <a:noFill/>
                </a:ln>
                <a:solidFill>
                  <a:schemeClr val="tx1"/>
                </a:solidFill>
                <a:effectLst/>
                <a:latin typeface="Arial" panose="020B0604020202020204" pitchFamily="34" charset="0"/>
              </a:rPr>
              <a:t>data</a:t>
            </a:r>
            <a:r>
              <a:rPr kumimoji="0" lang="ru-RU" altLang="ru-RU" sz="1800" b="0" i="0" u="none" strike="noStrike" cap="none" normalizeH="0" baseline="0" dirty="0">
                <a:ln>
                  <a:noFill/>
                </a:ln>
                <a:solidFill>
                  <a:schemeClr val="tx1"/>
                </a:solidFill>
                <a:effectLst/>
                <a:latin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0" lang="ru-RU" altLang="ru-RU" sz="1800" b="1" i="0" u="none" strike="noStrike" cap="none" normalizeH="0" baseline="0" dirty="0">
                <a:ln>
                  <a:noFill/>
                </a:ln>
                <a:solidFill>
                  <a:schemeClr val="tx1"/>
                </a:solidFill>
                <a:effectLst/>
                <a:latin typeface="Arial" panose="020B0604020202020204" pitchFamily="34" charset="0"/>
              </a:rPr>
              <a:t>Model </a:t>
            </a:r>
            <a:r>
              <a:rPr kumimoji="0" lang="ru-RU" altLang="ru-RU" sz="1800" b="1" i="0" u="none" strike="noStrike" cap="none" normalizeH="0" baseline="0" dirty="0" err="1">
                <a:ln>
                  <a:noFill/>
                </a:ln>
                <a:solidFill>
                  <a:schemeClr val="tx1"/>
                </a:solidFill>
                <a:effectLst/>
                <a:latin typeface="Arial" panose="020B0604020202020204" pitchFamily="34" charset="0"/>
              </a:rPr>
              <a:t>Training</a:t>
            </a:r>
            <a:r>
              <a:rPr kumimoji="0" lang="ru-RU" altLang="ru-RU" sz="1800" b="0" i="0" u="none" strike="noStrike" cap="none" normalizeH="0" baseline="0" dirty="0">
                <a:ln>
                  <a:noFill/>
                </a:ln>
                <a:solidFill>
                  <a:schemeClr val="tx1"/>
                </a:solidFill>
                <a:effectLst/>
                <a:latin typeface="Arial" panose="020B0604020202020204" pitchFamily="34" charset="0"/>
              </a:rPr>
              <a:t>: Four </a:t>
            </a:r>
            <a:r>
              <a:rPr kumimoji="0" lang="ru-RU" altLang="ru-RU" sz="1800" b="0" i="0" u="none" strike="noStrike" cap="none" normalizeH="0" baseline="0" dirty="0" err="1">
                <a:ln>
                  <a:noFill/>
                </a:ln>
                <a:solidFill>
                  <a:schemeClr val="tx1"/>
                </a:solidFill>
                <a:effectLst/>
                <a:latin typeface="Arial" panose="020B0604020202020204" pitchFamily="34" charset="0"/>
              </a:rPr>
              <a:t>classification</a:t>
            </a:r>
            <a:r>
              <a:rPr kumimoji="0" lang="ru-RU" altLang="ru-RU" sz="1800" b="0" i="0" u="none" strike="noStrike" cap="none" normalizeH="0" baseline="0" dirty="0">
                <a:ln>
                  <a:noFill/>
                </a:ln>
                <a:solidFill>
                  <a:schemeClr val="tx1"/>
                </a:solidFill>
                <a:effectLst/>
                <a:latin typeface="Arial" panose="020B0604020202020204" pitchFamily="34" charset="0"/>
              </a:rPr>
              <a:t> </a:t>
            </a:r>
            <a:r>
              <a:rPr kumimoji="0" lang="ru-RU" altLang="ru-RU" sz="1800" b="0" i="0" u="none" strike="noStrike" cap="none" normalizeH="0" baseline="0" dirty="0" err="1">
                <a:ln>
                  <a:noFill/>
                </a:ln>
                <a:solidFill>
                  <a:schemeClr val="tx1"/>
                </a:solidFill>
                <a:effectLst/>
                <a:latin typeface="Arial" panose="020B0604020202020204" pitchFamily="34" charset="0"/>
              </a:rPr>
              <a:t>algorithms</a:t>
            </a:r>
            <a:r>
              <a:rPr kumimoji="0" lang="ru-RU" altLang="ru-RU" sz="1800" b="0" i="0" u="none" strike="noStrike" cap="none" normalizeH="0" baseline="0" dirty="0">
                <a:ln>
                  <a:noFill/>
                </a:ln>
                <a:solidFill>
                  <a:schemeClr val="tx1"/>
                </a:solidFill>
                <a:effectLst/>
                <a:latin typeface="Arial" panose="020B0604020202020204" pitchFamily="34" charset="0"/>
              </a:rPr>
              <a:t> </a:t>
            </a:r>
            <a:r>
              <a:rPr kumimoji="0" lang="ru-RU" altLang="ru-RU" sz="1800" b="0" i="0" u="none" strike="noStrike" cap="none" normalizeH="0" baseline="0" dirty="0" err="1">
                <a:ln>
                  <a:noFill/>
                </a:ln>
                <a:solidFill>
                  <a:schemeClr val="tx1"/>
                </a:solidFill>
                <a:effectLst/>
                <a:latin typeface="Arial" panose="020B0604020202020204" pitchFamily="34" charset="0"/>
              </a:rPr>
              <a:t>with</a:t>
            </a:r>
            <a:r>
              <a:rPr kumimoji="0" lang="ru-RU" altLang="ru-RU" sz="1800" b="0" i="0" u="none" strike="noStrike" cap="none" normalizeH="0" baseline="0" dirty="0">
                <a:ln>
                  <a:noFill/>
                </a:ln>
                <a:solidFill>
                  <a:schemeClr val="tx1"/>
                </a:solidFill>
                <a:effectLst/>
                <a:latin typeface="Arial" panose="020B0604020202020204" pitchFamily="34" charset="0"/>
              </a:rPr>
              <a:t> </a:t>
            </a:r>
            <a:r>
              <a:rPr kumimoji="0" lang="ru-RU" altLang="ru-RU" sz="1800" b="0" i="0" u="none" strike="noStrike" cap="none" normalizeH="0" baseline="0" dirty="0" err="1">
                <a:ln>
                  <a:noFill/>
                </a:ln>
                <a:solidFill>
                  <a:schemeClr val="tx1"/>
                </a:solidFill>
                <a:effectLst/>
                <a:latin typeface="Arial" panose="020B0604020202020204" pitchFamily="34" charset="0"/>
              </a:rPr>
              <a:t>hyperparameter</a:t>
            </a:r>
            <a:r>
              <a:rPr kumimoji="0" lang="ru-RU" altLang="ru-RU" sz="1800" b="0" i="0" u="none" strike="noStrike" cap="none" normalizeH="0" baseline="0" dirty="0">
                <a:ln>
                  <a:noFill/>
                </a:ln>
                <a:solidFill>
                  <a:schemeClr val="tx1"/>
                </a:solidFill>
                <a:effectLst/>
                <a:latin typeface="Arial" panose="020B0604020202020204" pitchFamily="34" charset="0"/>
              </a:rPr>
              <a:t> </a:t>
            </a:r>
            <a:r>
              <a:rPr kumimoji="0" lang="ru-RU" altLang="ru-RU" sz="1800" b="0" i="0" u="none" strike="noStrike" cap="none" normalizeH="0" baseline="0" dirty="0" err="1">
                <a:ln>
                  <a:noFill/>
                </a:ln>
                <a:solidFill>
                  <a:schemeClr val="tx1"/>
                </a:solidFill>
                <a:effectLst/>
                <a:latin typeface="Arial" panose="020B0604020202020204" pitchFamily="34" charset="0"/>
              </a:rPr>
              <a:t>tuning</a:t>
            </a:r>
            <a:r>
              <a:rPr kumimoji="0" lang="ru-RU" altLang="ru-RU" sz="1800" b="0" i="0" u="none" strike="noStrike" cap="none" normalizeH="0" baseline="0" dirty="0">
                <a:ln>
                  <a:noFill/>
                </a:ln>
                <a:solidFill>
                  <a:schemeClr val="tx1"/>
                </a:solidFill>
                <a:effectLst/>
                <a:latin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0" lang="ru-RU" altLang="ru-RU" sz="1800" b="1" i="0" u="none" strike="noStrike" cap="none" normalizeH="0" baseline="0" dirty="0">
                <a:ln>
                  <a:noFill/>
                </a:ln>
                <a:solidFill>
                  <a:schemeClr val="tx1"/>
                </a:solidFill>
                <a:effectLst/>
                <a:latin typeface="Arial" panose="020B0604020202020204" pitchFamily="34" charset="0"/>
              </a:rPr>
              <a:t>Model </a:t>
            </a:r>
            <a:r>
              <a:rPr kumimoji="0" lang="ru-RU" altLang="ru-RU" sz="1800" b="1" i="0" u="none" strike="noStrike" cap="none" normalizeH="0" baseline="0" dirty="0" err="1">
                <a:ln>
                  <a:noFill/>
                </a:ln>
                <a:solidFill>
                  <a:schemeClr val="tx1"/>
                </a:solidFill>
                <a:effectLst/>
                <a:latin typeface="Arial" panose="020B0604020202020204" pitchFamily="34" charset="0"/>
              </a:rPr>
              <a:t>Evaluation</a:t>
            </a:r>
            <a:r>
              <a:rPr kumimoji="0" lang="ru-RU" altLang="ru-RU" sz="1800" b="0" i="0" u="none" strike="noStrike" cap="none" normalizeH="0" baseline="0" dirty="0">
                <a:ln>
                  <a:noFill/>
                </a:ln>
                <a:solidFill>
                  <a:schemeClr val="tx1"/>
                </a:solidFill>
                <a:effectLst/>
                <a:latin typeface="Arial" panose="020B0604020202020204" pitchFamily="34" charset="0"/>
              </a:rPr>
              <a:t>: Cross-</a:t>
            </a:r>
            <a:r>
              <a:rPr kumimoji="0" lang="ru-RU" altLang="ru-RU" sz="1800" b="0" i="0" u="none" strike="noStrike" cap="none" normalizeH="0" baseline="0" dirty="0" err="1">
                <a:ln>
                  <a:noFill/>
                </a:ln>
                <a:solidFill>
                  <a:schemeClr val="tx1"/>
                </a:solidFill>
                <a:effectLst/>
                <a:latin typeface="Arial" panose="020B0604020202020204" pitchFamily="34" charset="0"/>
              </a:rPr>
              <a:t>validation</a:t>
            </a:r>
            <a:r>
              <a:rPr kumimoji="0" lang="ru-RU" altLang="ru-RU" sz="1800" b="0" i="0" u="none" strike="noStrike" cap="none" normalizeH="0" baseline="0" dirty="0">
                <a:ln>
                  <a:noFill/>
                </a:ln>
                <a:solidFill>
                  <a:schemeClr val="tx1"/>
                </a:solidFill>
                <a:effectLst/>
                <a:latin typeface="Arial" panose="020B0604020202020204" pitchFamily="34" charset="0"/>
              </a:rPr>
              <a:t> </a:t>
            </a:r>
            <a:r>
              <a:rPr kumimoji="0" lang="ru-RU" altLang="ru-RU" sz="1800" b="0" i="0" u="none" strike="noStrike" cap="none" normalizeH="0" baseline="0" dirty="0" err="1">
                <a:ln>
                  <a:noFill/>
                </a:ln>
                <a:solidFill>
                  <a:schemeClr val="tx1"/>
                </a:solidFill>
                <a:effectLst/>
                <a:latin typeface="Arial" panose="020B0604020202020204" pitchFamily="34" charset="0"/>
              </a:rPr>
              <a:t>and</a:t>
            </a:r>
            <a:r>
              <a:rPr kumimoji="0" lang="ru-RU" altLang="ru-RU" sz="1800" b="0" i="0" u="none" strike="noStrike" cap="none" normalizeH="0" baseline="0" dirty="0">
                <a:ln>
                  <a:noFill/>
                </a:ln>
                <a:solidFill>
                  <a:schemeClr val="tx1"/>
                </a:solidFill>
                <a:effectLst/>
                <a:latin typeface="Arial" panose="020B0604020202020204" pitchFamily="34" charset="0"/>
              </a:rPr>
              <a:t> </a:t>
            </a:r>
            <a:r>
              <a:rPr kumimoji="0" lang="ru-RU" altLang="ru-RU" sz="1800" b="0" i="0" u="none" strike="noStrike" cap="none" normalizeH="0" baseline="0" dirty="0" err="1">
                <a:ln>
                  <a:noFill/>
                </a:ln>
                <a:solidFill>
                  <a:schemeClr val="tx1"/>
                </a:solidFill>
                <a:effectLst/>
                <a:latin typeface="Arial" panose="020B0604020202020204" pitchFamily="34" charset="0"/>
              </a:rPr>
              <a:t>test</a:t>
            </a:r>
            <a:r>
              <a:rPr kumimoji="0" lang="ru-RU" altLang="ru-RU" sz="1800" b="0" i="0" u="none" strike="noStrike" cap="none" normalizeH="0" baseline="0" dirty="0">
                <a:ln>
                  <a:noFill/>
                </a:ln>
                <a:solidFill>
                  <a:schemeClr val="tx1"/>
                </a:solidFill>
                <a:effectLst/>
                <a:latin typeface="Arial" panose="020B0604020202020204" pitchFamily="34" charset="0"/>
              </a:rPr>
              <a:t> </a:t>
            </a:r>
            <a:r>
              <a:rPr kumimoji="0" lang="ru-RU" altLang="ru-RU" sz="1800" b="0" i="0" u="none" strike="noStrike" cap="none" normalizeH="0" baseline="0" dirty="0" err="1">
                <a:ln>
                  <a:noFill/>
                </a:ln>
                <a:solidFill>
                  <a:schemeClr val="tx1"/>
                </a:solidFill>
                <a:effectLst/>
                <a:latin typeface="Arial" panose="020B0604020202020204" pitchFamily="34" charset="0"/>
              </a:rPr>
              <a:t>set</a:t>
            </a:r>
            <a:r>
              <a:rPr kumimoji="0" lang="ru-RU" altLang="ru-RU" sz="1800" b="0" i="0" u="none" strike="noStrike" cap="none" normalizeH="0" baseline="0" dirty="0">
                <a:ln>
                  <a:noFill/>
                </a:ln>
                <a:solidFill>
                  <a:schemeClr val="tx1"/>
                </a:solidFill>
                <a:effectLst/>
                <a:latin typeface="Arial" panose="020B0604020202020204" pitchFamily="34" charset="0"/>
              </a:rPr>
              <a:t> </a:t>
            </a:r>
            <a:r>
              <a:rPr kumimoji="0" lang="ru-RU" altLang="ru-RU" sz="1800" b="0" i="0" u="none" strike="noStrike" cap="none" normalizeH="0" baseline="0" dirty="0" err="1">
                <a:ln>
                  <a:noFill/>
                </a:ln>
                <a:solidFill>
                  <a:schemeClr val="tx1"/>
                </a:solidFill>
                <a:effectLst/>
                <a:latin typeface="Arial" panose="020B0604020202020204" pitchFamily="34" charset="0"/>
              </a:rPr>
              <a:t>performance</a:t>
            </a:r>
            <a:r>
              <a:rPr kumimoji="0" lang="ru-RU" altLang="ru-RU" sz="1800" b="0" i="0" u="none" strike="noStrike" cap="none" normalizeH="0" baseline="0" dirty="0">
                <a:ln>
                  <a:noFill/>
                </a:ln>
                <a:solidFill>
                  <a:schemeClr val="tx1"/>
                </a:solidFill>
                <a:effectLst/>
                <a:latin typeface="Arial" panose="020B0604020202020204" pitchFamily="34" charset="0"/>
              </a:rPr>
              <a:t> </a:t>
            </a:r>
            <a:r>
              <a:rPr kumimoji="0" lang="ru-RU" altLang="ru-RU" sz="1800" b="0" i="0" u="none" strike="noStrike" cap="none" normalizeH="0" baseline="0" dirty="0" err="1">
                <a:ln>
                  <a:noFill/>
                </a:ln>
                <a:solidFill>
                  <a:schemeClr val="tx1"/>
                </a:solidFill>
                <a:effectLst/>
                <a:latin typeface="Arial" panose="020B0604020202020204" pitchFamily="34" charset="0"/>
              </a:rPr>
              <a:t>assessment</a:t>
            </a:r>
            <a:r>
              <a:rPr kumimoji="0" lang="ru-RU" altLang="ru-RU" sz="1800" b="0" i="0" u="none" strike="noStrike" cap="none" normalizeH="0" baseline="0" dirty="0">
                <a:ln>
                  <a:noFill/>
                </a:ln>
                <a:solidFill>
                  <a:schemeClr val="tx1"/>
                </a:solidFill>
                <a:effectLst/>
                <a:latin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AutoNum type="arabicPeriod" startAt="5"/>
              <a:tabLst/>
            </a:pPr>
            <a:r>
              <a:rPr kumimoji="0" lang="ru-RU" altLang="ru-RU" sz="1800" b="1" i="0" u="none" strike="noStrike" cap="none" normalizeH="0" baseline="0" dirty="0">
                <a:ln>
                  <a:noFill/>
                </a:ln>
                <a:solidFill>
                  <a:schemeClr val="tx1"/>
                </a:solidFill>
                <a:effectLst/>
                <a:latin typeface="Arial" panose="020B0604020202020204" pitchFamily="34" charset="0"/>
              </a:rPr>
              <a:t>Model </a:t>
            </a:r>
            <a:r>
              <a:rPr kumimoji="0" lang="ru-RU" altLang="ru-RU" sz="1800" b="1" i="0" u="none" strike="noStrike" cap="none" normalizeH="0" baseline="0" dirty="0" err="1">
                <a:ln>
                  <a:noFill/>
                </a:ln>
                <a:solidFill>
                  <a:schemeClr val="tx1"/>
                </a:solidFill>
                <a:effectLst/>
                <a:latin typeface="Arial" panose="020B0604020202020204" pitchFamily="34" charset="0"/>
              </a:rPr>
              <a:t>Selection</a:t>
            </a:r>
            <a:r>
              <a:rPr kumimoji="0" lang="ru-RU" altLang="ru-RU" sz="1800" b="0" i="0" u="none" strike="noStrike" cap="none" normalizeH="0" baseline="0" dirty="0">
                <a:ln>
                  <a:noFill/>
                </a:ln>
                <a:solidFill>
                  <a:schemeClr val="tx1"/>
                </a:solidFill>
                <a:effectLst/>
                <a:latin typeface="Arial" panose="020B0604020202020204" pitchFamily="34" charset="0"/>
              </a:rPr>
              <a:t>: Based </a:t>
            </a:r>
            <a:r>
              <a:rPr kumimoji="0" lang="ru-RU" altLang="ru-RU" sz="1800" b="0" i="0" u="none" strike="noStrike" cap="none" normalizeH="0" baseline="0" dirty="0" err="1">
                <a:ln>
                  <a:noFill/>
                </a:ln>
                <a:solidFill>
                  <a:schemeClr val="tx1"/>
                </a:solidFill>
                <a:effectLst/>
                <a:latin typeface="Arial" panose="020B0604020202020204" pitchFamily="34" charset="0"/>
              </a:rPr>
              <a:t>on</a:t>
            </a:r>
            <a:r>
              <a:rPr kumimoji="0" lang="ru-RU" altLang="ru-RU" sz="1800" b="0" i="0" u="none" strike="noStrike" cap="none" normalizeH="0" baseline="0" dirty="0">
                <a:ln>
                  <a:noFill/>
                </a:ln>
                <a:solidFill>
                  <a:schemeClr val="tx1"/>
                </a:solidFill>
                <a:effectLst/>
                <a:latin typeface="Arial" panose="020B0604020202020204" pitchFamily="34" charset="0"/>
              </a:rPr>
              <a:t> </a:t>
            </a:r>
            <a:r>
              <a:rPr kumimoji="0" lang="ru-RU" altLang="ru-RU" sz="1800" b="0" i="0" u="none" strike="noStrike" cap="none" normalizeH="0" baseline="0" dirty="0" err="1">
                <a:ln>
                  <a:noFill/>
                </a:ln>
                <a:solidFill>
                  <a:schemeClr val="tx1"/>
                </a:solidFill>
                <a:effectLst/>
                <a:latin typeface="Arial" panose="020B0604020202020204" pitchFamily="34" charset="0"/>
              </a:rPr>
              <a:t>accuracy</a:t>
            </a:r>
            <a:r>
              <a:rPr kumimoji="0" lang="ru-RU" altLang="ru-RU" sz="1800" b="0" i="0" u="none" strike="noStrike" cap="none" normalizeH="0" baseline="0" dirty="0">
                <a:ln>
                  <a:noFill/>
                </a:ln>
                <a:solidFill>
                  <a:schemeClr val="tx1"/>
                </a:solidFill>
                <a:effectLst/>
                <a:latin typeface="Arial" panose="020B0604020202020204" pitchFamily="34" charset="0"/>
              </a:rPr>
              <a:t> </a:t>
            </a:r>
            <a:r>
              <a:rPr kumimoji="0" lang="ru-RU" altLang="ru-RU" sz="1800" b="0" i="0" u="none" strike="noStrike" cap="none" normalizeH="0" baseline="0" dirty="0" err="1">
                <a:ln>
                  <a:noFill/>
                </a:ln>
                <a:solidFill>
                  <a:schemeClr val="tx1"/>
                </a:solidFill>
                <a:effectLst/>
                <a:latin typeface="Arial" panose="020B0604020202020204" pitchFamily="34" charset="0"/>
              </a:rPr>
              <a:t>and</a:t>
            </a:r>
            <a:r>
              <a:rPr kumimoji="0" lang="ru-RU" altLang="ru-RU" sz="1800" b="0" i="0" u="none" strike="noStrike" cap="none" normalizeH="0" baseline="0" dirty="0">
                <a:ln>
                  <a:noFill/>
                </a:ln>
                <a:solidFill>
                  <a:schemeClr val="tx1"/>
                </a:solidFill>
                <a:effectLst/>
                <a:latin typeface="Arial" panose="020B0604020202020204" pitchFamily="34" charset="0"/>
              </a:rPr>
              <a:t> </a:t>
            </a:r>
            <a:r>
              <a:rPr kumimoji="0" lang="ru-RU" altLang="ru-RU" sz="1800" b="0" i="0" u="none" strike="noStrike" cap="none" normalizeH="0" baseline="0" dirty="0" err="1">
                <a:ln>
                  <a:noFill/>
                </a:ln>
                <a:solidFill>
                  <a:schemeClr val="tx1"/>
                </a:solidFill>
                <a:effectLst/>
                <a:latin typeface="Arial" panose="020B0604020202020204" pitchFamily="34" charset="0"/>
              </a:rPr>
              <a:t>generalization</a:t>
            </a:r>
            <a:r>
              <a:rPr kumimoji="0" lang="ru-RU" altLang="ru-RU" sz="1800" b="0" i="0" u="none" strike="noStrike" cap="none" normalizeH="0" baseline="0" dirty="0">
                <a:ln>
                  <a:noFill/>
                </a:ln>
                <a:solidFill>
                  <a:schemeClr val="tx1"/>
                </a:solidFill>
                <a:effectLst/>
                <a:latin typeface="Arial" panose="020B0604020202020204" pitchFamily="34" charset="0"/>
              </a:rPr>
              <a:t> </a:t>
            </a:r>
            <a:r>
              <a:rPr kumimoji="0" lang="ru-RU" altLang="ru-RU" sz="1800" b="0" i="0" u="none" strike="noStrike" cap="none" normalizeH="0" baseline="0" dirty="0" err="1">
                <a:ln>
                  <a:noFill/>
                </a:ln>
                <a:solidFill>
                  <a:schemeClr val="tx1"/>
                </a:solidFill>
                <a:effectLst/>
                <a:latin typeface="Arial" panose="020B0604020202020204" pitchFamily="34" charset="0"/>
              </a:rPr>
              <a:t>ability</a:t>
            </a:r>
            <a:r>
              <a:rPr kumimoji="0" lang="ru-RU" altLang="ru-RU" sz="1800" b="0" i="0" u="none" strike="noStrike" cap="none" normalizeH="0" baseline="0" dirty="0">
                <a:ln>
                  <a:noFill/>
                </a:ln>
                <a:solidFill>
                  <a:schemeClr val="tx1"/>
                </a:solidFill>
                <a:effectLst/>
                <a:latin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11" name="AutoShape 6" descr="ML Pipeline">
            <a:extLst>
              <a:ext uri="{FF2B5EF4-FFF2-40B4-BE49-F238E27FC236}">
                <a16:creationId xmlns:a16="http://schemas.microsoft.com/office/drawing/2014/main" id="{45649648-D8CF-EEF6-F709-6309C334093E}"/>
              </a:ext>
            </a:extLst>
          </p:cNvPr>
          <p:cNvSpPr>
            <a:spLocks noChangeAspect="1" noChangeArrowheads="1"/>
          </p:cNvSpPr>
          <p:nvPr/>
        </p:nvSpPr>
        <p:spPr bwMode="auto">
          <a:xfrm>
            <a:off x="1132914" y="1699839"/>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Tree>
    <p:extLst>
      <p:ext uri="{BB962C8B-B14F-4D97-AF65-F5344CB8AC3E}">
        <p14:creationId xmlns:p14="http://schemas.microsoft.com/office/powerpoint/2010/main" val="253613591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293C80-71E1-4BB0-6109-F313985902B2}"/>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52E3F1E7-8CF3-B8C3-5967-B39DD0D29181}"/>
              </a:ext>
            </a:extLst>
          </p:cNvPr>
          <p:cNvSpPr txBox="1">
            <a:spLocks/>
          </p:cNvSpPr>
          <p:nvPr/>
        </p:nvSpPr>
        <p:spPr>
          <a:xfrm>
            <a:off x="841125" y="1547359"/>
            <a:ext cx="7068725" cy="162166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endParaRPr lang="en-US" sz="1600" dirty="0">
              <a:solidFill>
                <a:schemeClr val="tx1"/>
              </a:solidFill>
            </a:endParaRPr>
          </a:p>
        </p:txBody>
      </p:sp>
      <p:sp>
        <p:nvSpPr>
          <p:cNvPr id="4" name="Slide Number Placeholder 3">
            <a:extLst>
              <a:ext uri="{FF2B5EF4-FFF2-40B4-BE49-F238E27FC236}">
                <a16:creationId xmlns:a16="http://schemas.microsoft.com/office/drawing/2014/main" id="{F2B80066-D21F-7AB4-867E-553A3FC7E262}"/>
              </a:ext>
            </a:extLst>
          </p:cNvPr>
          <p:cNvSpPr>
            <a:spLocks noGrp="1"/>
          </p:cNvSpPr>
          <p:nvPr>
            <p:ph type="sldNum" sz="quarter" idx="12"/>
          </p:nvPr>
        </p:nvSpPr>
        <p:spPr/>
        <p:txBody>
          <a:bodyPr/>
          <a:lstStyle/>
          <a:p>
            <a:fld id="{5075537C-CA84-1446-933C-8E9D027F9201}" type="slidenum">
              <a:rPr lang="en-US" smtClean="0"/>
              <a:t>52</a:t>
            </a:fld>
            <a:endParaRPr lang="en-US"/>
          </a:p>
        </p:txBody>
      </p:sp>
      <p:sp>
        <p:nvSpPr>
          <p:cNvPr id="7" name="Title 1">
            <a:extLst>
              <a:ext uri="{FF2B5EF4-FFF2-40B4-BE49-F238E27FC236}">
                <a16:creationId xmlns:a16="http://schemas.microsoft.com/office/drawing/2014/main" id="{0E58A35A-14F4-8D83-5416-8B071999E7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Logistic Regression</a:t>
            </a:r>
            <a:endParaRPr lang="en-US" dirty="0">
              <a:solidFill>
                <a:srgbClr val="0B49CB"/>
              </a:solidFill>
            </a:endParaRPr>
          </a:p>
        </p:txBody>
      </p:sp>
      <p:sp>
        <p:nvSpPr>
          <p:cNvPr id="5" name="TextBox 4">
            <a:extLst>
              <a:ext uri="{FF2B5EF4-FFF2-40B4-BE49-F238E27FC236}">
                <a16:creationId xmlns:a16="http://schemas.microsoft.com/office/drawing/2014/main" id="{585418BF-B368-03E2-515B-702A07D88C0D}"/>
              </a:ext>
            </a:extLst>
          </p:cNvPr>
          <p:cNvSpPr txBox="1"/>
          <p:nvPr/>
        </p:nvSpPr>
        <p:spPr>
          <a:xfrm>
            <a:off x="698293" y="1507028"/>
            <a:ext cx="6096000" cy="3323987"/>
          </a:xfrm>
          <a:prstGeom prst="rect">
            <a:avLst/>
          </a:prstGeom>
          <a:noFill/>
        </p:spPr>
        <p:txBody>
          <a:bodyPr wrap="square">
            <a:spAutoFit/>
          </a:bodyPr>
          <a:lstStyle/>
          <a:p>
            <a:r>
              <a:rPr lang="ro-RO" sz="1400" dirty="0">
                <a:latin typeface="Abadi" panose="020B0604020104020204" pitchFamily="34" charset="0"/>
              </a:rPr>
              <a:t>Model: `LogisticRegression()` from scikit-learn</a:t>
            </a:r>
          </a:p>
          <a:p>
            <a:r>
              <a:rPr lang="en-US" sz="1400" dirty="0">
                <a:latin typeface="Abadi" panose="020B0604020104020204" pitchFamily="34" charset="0"/>
              </a:rPr>
              <a:t>H</a:t>
            </a:r>
            <a:r>
              <a:rPr lang="ro-RO" sz="1400" dirty="0">
                <a:latin typeface="Abadi" panose="020B0604020104020204" pitchFamily="34" charset="0"/>
              </a:rPr>
              <a:t>yperparameters tuned:</a:t>
            </a:r>
          </a:p>
          <a:p>
            <a:r>
              <a:rPr lang="ro-RO" sz="1400" dirty="0">
                <a:latin typeface="Abadi" panose="020B0604020104020204" pitchFamily="34" charset="0"/>
              </a:rPr>
              <a:t>  - C: [0.01, 0.1, 1] (regularization strength)</a:t>
            </a:r>
          </a:p>
          <a:p>
            <a:r>
              <a:rPr lang="ro-RO" sz="1400" dirty="0">
                <a:latin typeface="Abadi" panose="020B0604020104020204" pitchFamily="34" charset="0"/>
              </a:rPr>
              <a:t>  - penalty: ['l2'] (Ridge regularization)</a:t>
            </a:r>
          </a:p>
          <a:p>
            <a:r>
              <a:rPr lang="ro-RO" sz="1400" dirty="0">
                <a:latin typeface="Abadi" panose="020B0604020104020204" pitchFamily="34" charset="0"/>
              </a:rPr>
              <a:t>  - solver: ['lbfgs'] (optimization algorithm)</a:t>
            </a:r>
          </a:p>
          <a:p>
            <a:r>
              <a:rPr lang="ro-RO" sz="1400" dirty="0">
                <a:latin typeface="Abadi" panose="020B0604020104020204" pitchFamily="34" charset="0"/>
              </a:rPr>
              <a:t>Best parameters: C=0.01, penalty='l2', solver='lbfgs'</a:t>
            </a:r>
          </a:p>
          <a:p>
            <a:endParaRPr lang="ro-RO" sz="1400" dirty="0">
              <a:latin typeface="Abadi" panose="020B0604020104020204" pitchFamily="34" charset="0"/>
            </a:endParaRPr>
          </a:p>
          <a:p>
            <a:r>
              <a:rPr lang="ro-RO" sz="1400" dirty="0">
                <a:latin typeface="Abadi" panose="020B0604020104020204" pitchFamily="34" charset="0"/>
              </a:rPr>
              <a:t>Performance</a:t>
            </a:r>
          </a:p>
          <a:p>
            <a:r>
              <a:rPr lang="ro-RO" sz="1400" dirty="0">
                <a:latin typeface="Abadi" panose="020B0604020104020204" pitchFamily="34" charset="0"/>
              </a:rPr>
              <a:t>- Training accuracy: 84.64%</a:t>
            </a:r>
          </a:p>
          <a:p>
            <a:r>
              <a:rPr lang="ro-RO" sz="1400" dirty="0">
                <a:latin typeface="Abadi" panose="020B0604020104020204" pitchFamily="34" charset="0"/>
              </a:rPr>
              <a:t>- Test accuracy: 83.33%</a:t>
            </a:r>
          </a:p>
          <a:p>
            <a:endParaRPr lang="ro-RO" sz="1400" dirty="0">
              <a:latin typeface="Abadi" panose="020B0604020104020204" pitchFamily="34" charset="0"/>
            </a:endParaRPr>
          </a:p>
          <a:p>
            <a:r>
              <a:rPr lang="ro-RO" sz="1400" dirty="0">
                <a:latin typeface="Abadi" panose="020B0604020104020204" pitchFamily="34" charset="0"/>
              </a:rPr>
              <a:t>Characteristics</a:t>
            </a:r>
          </a:p>
          <a:p>
            <a:r>
              <a:rPr lang="ro-RO" sz="1400" dirty="0">
                <a:latin typeface="Abadi" panose="020B0604020104020204" pitchFamily="34" charset="0"/>
              </a:rPr>
              <a:t>- Linear model with sigmoid function</a:t>
            </a:r>
          </a:p>
          <a:p>
            <a:r>
              <a:rPr lang="ro-RO" sz="1400" dirty="0">
                <a:latin typeface="Abadi" panose="020B0604020104020204" pitchFamily="34" charset="0"/>
              </a:rPr>
              <a:t>- Interpretable coefficients</a:t>
            </a:r>
          </a:p>
          <a:p>
            <a:r>
              <a:rPr lang="ro-RO" sz="1400" dirty="0">
                <a:latin typeface="Abadi" panose="020B0604020104020204" pitchFamily="34" charset="0"/>
              </a:rPr>
              <a:t>- L2 regularization prevents overfitting</a:t>
            </a:r>
            <a:endParaRPr lang="ru-RU" sz="1400" dirty="0"/>
          </a:p>
        </p:txBody>
      </p:sp>
    </p:spTree>
    <p:extLst>
      <p:ext uri="{BB962C8B-B14F-4D97-AF65-F5344CB8AC3E}">
        <p14:creationId xmlns:p14="http://schemas.microsoft.com/office/powerpoint/2010/main" val="18037836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B43610-790A-91EF-2F0B-194D64F87D9E}"/>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598D19C5-D451-28C9-70E3-E0EE07FB5016}"/>
              </a:ext>
            </a:extLst>
          </p:cNvPr>
          <p:cNvSpPr txBox="1">
            <a:spLocks/>
          </p:cNvSpPr>
          <p:nvPr/>
        </p:nvSpPr>
        <p:spPr>
          <a:xfrm>
            <a:off x="841125" y="1547359"/>
            <a:ext cx="7068725" cy="162166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endParaRPr lang="en-US" sz="1600" dirty="0">
              <a:solidFill>
                <a:schemeClr val="tx1"/>
              </a:solidFill>
            </a:endParaRPr>
          </a:p>
        </p:txBody>
      </p:sp>
      <p:sp>
        <p:nvSpPr>
          <p:cNvPr id="4" name="Slide Number Placeholder 3">
            <a:extLst>
              <a:ext uri="{FF2B5EF4-FFF2-40B4-BE49-F238E27FC236}">
                <a16:creationId xmlns:a16="http://schemas.microsoft.com/office/drawing/2014/main" id="{5C307378-5ACF-2119-A991-463F97F7BAD3}"/>
              </a:ext>
            </a:extLst>
          </p:cNvPr>
          <p:cNvSpPr>
            <a:spLocks noGrp="1"/>
          </p:cNvSpPr>
          <p:nvPr>
            <p:ph type="sldNum" sz="quarter" idx="12"/>
          </p:nvPr>
        </p:nvSpPr>
        <p:spPr/>
        <p:txBody>
          <a:bodyPr/>
          <a:lstStyle/>
          <a:p>
            <a:fld id="{5075537C-CA84-1446-933C-8E9D027F9201}" type="slidenum">
              <a:rPr lang="en-US" smtClean="0"/>
              <a:t>53</a:t>
            </a:fld>
            <a:endParaRPr lang="en-US"/>
          </a:p>
        </p:txBody>
      </p:sp>
      <p:sp>
        <p:nvSpPr>
          <p:cNvPr id="7" name="Title 1">
            <a:extLst>
              <a:ext uri="{FF2B5EF4-FFF2-40B4-BE49-F238E27FC236}">
                <a16:creationId xmlns:a16="http://schemas.microsoft.com/office/drawing/2014/main" id="{D68C01B4-486A-571A-945B-FDACE5C8A5F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SVM</a:t>
            </a:r>
            <a:endParaRPr lang="en-US" dirty="0">
              <a:solidFill>
                <a:srgbClr val="0B49CB"/>
              </a:solidFill>
            </a:endParaRPr>
          </a:p>
        </p:txBody>
      </p:sp>
      <p:sp>
        <p:nvSpPr>
          <p:cNvPr id="3" name="TextBox 2">
            <a:extLst>
              <a:ext uri="{FF2B5EF4-FFF2-40B4-BE49-F238E27FC236}">
                <a16:creationId xmlns:a16="http://schemas.microsoft.com/office/drawing/2014/main" id="{887A924F-3FBE-56DF-9607-6B971E19F0E4}"/>
              </a:ext>
            </a:extLst>
          </p:cNvPr>
          <p:cNvSpPr txBox="1"/>
          <p:nvPr/>
        </p:nvSpPr>
        <p:spPr>
          <a:xfrm>
            <a:off x="642342" y="1507028"/>
            <a:ext cx="6096000" cy="3323987"/>
          </a:xfrm>
          <a:prstGeom prst="rect">
            <a:avLst/>
          </a:prstGeom>
          <a:noFill/>
        </p:spPr>
        <p:txBody>
          <a:bodyPr wrap="square">
            <a:spAutoFit/>
          </a:bodyPr>
          <a:lstStyle/>
          <a:p>
            <a:r>
              <a:rPr lang="ro-RO" sz="1400" dirty="0">
                <a:latin typeface="Abadi" panose="020B0604020104020204" pitchFamily="34" charset="0"/>
              </a:rPr>
              <a:t>Model: `SVC()` from scikit-learn</a:t>
            </a:r>
          </a:p>
          <a:p>
            <a:r>
              <a:rPr lang="ro-RO" sz="1400" dirty="0">
                <a:latin typeface="Abadi" panose="020B0604020104020204" pitchFamily="34" charset="0"/>
              </a:rPr>
              <a:t>Hyperparameters tuned:</a:t>
            </a:r>
          </a:p>
          <a:p>
            <a:r>
              <a:rPr lang="ro-RO" sz="1400" dirty="0">
                <a:latin typeface="Abadi" panose="020B0604020104020204" pitchFamily="34" charset="0"/>
              </a:rPr>
              <a:t>  - kernel: ['linear', 'rbf', 'poly', 'sigmoid']</a:t>
            </a:r>
          </a:p>
          <a:p>
            <a:r>
              <a:rPr lang="ro-RO" sz="1400" dirty="0">
                <a:latin typeface="Abadi" panose="020B0604020104020204" pitchFamily="34" charset="0"/>
              </a:rPr>
              <a:t>  - C: [0.001 to 1000] (regularization parameter)</a:t>
            </a:r>
          </a:p>
          <a:p>
            <a:r>
              <a:rPr lang="ro-RO" sz="1400" dirty="0">
                <a:latin typeface="Abadi" panose="020B0604020104020204" pitchFamily="34" charset="0"/>
              </a:rPr>
              <a:t>  - gamma: [0.001 to 1000] (kernel coefficient)</a:t>
            </a:r>
          </a:p>
          <a:p>
            <a:r>
              <a:rPr lang="ro-RO" sz="1400" dirty="0">
                <a:latin typeface="Abadi" panose="020B0604020104020204" pitchFamily="34" charset="0"/>
              </a:rPr>
              <a:t>Best parameters: C=1.0, gamma=0.0316, kernel='sigmoid'</a:t>
            </a:r>
          </a:p>
          <a:p>
            <a:endParaRPr lang="ro-RO" sz="1400" dirty="0">
              <a:latin typeface="Abadi" panose="020B0604020104020204" pitchFamily="34" charset="0"/>
            </a:endParaRPr>
          </a:p>
          <a:p>
            <a:r>
              <a:rPr lang="ro-RO" sz="1400" dirty="0">
                <a:latin typeface="Abadi" panose="020B0604020104020204" pitchFamily="34" charset="0"/>
              </a:rPr>
              <a:t>Performance</a:t>
            </a:r>
          </a:p>
          <a:p>
            <a:r>
              <a:rPr lang="ro-RO" sz="1400" dirty="0">
                <a:latin typeface="Abadi" panose="020B0604020104020204" pitchFamily="34" charset="0"/>
              </a:rPr>
              <a:t>- Training accuracy: 84.82%</a:t>
            </a:r>
          </a:p>
          <a:p>
            <a:r>
              <a:rPr lang="ro-RO" sz="1400" dirty="0">
                <a:latin typeface="Abadi" panose="020B0604020104020204" pitchFamily="34" charset="0"/>
              </a:rPr>
              <a:t>- Test accuracy: 83.33%</a:t>
            </a:r>
          </a:p>
          <a:p>
            <a:endParaRPr lang="ro-RO" sz="1400" dirty="0">
              <a:latin typeface="Abadi" panose="020B0604020104020204" pitchFamily="34" charset="0"/>
            </a:endParaRPr>
          </a:p>
          <a:p>
            <a:r>
              <a:rPr lang="ro-RO" sz="1400" dirty="0">
                <a:latin typeface="Abadi" panose="020B0604020104020204" pitchFamily="34" charset="0"/>
              </a:rPr>
              <a:t>Characteristics</a:t>
            </a:r>
          </a:p>
          <a:p>
            <a:r>
              <a:rPr lang="ro-RO" sz="1400" dirty="0">
                <a:latin typeface="Abadi" panose="020B0604020104020204" pitchFamily="34" charset="0"/>
              </a:rPr>
              <a:t>- Finds optimal hyperplane to separate classes</a:t>
            </a:r>
          </a:p>
          <a:p>
            <a:r>
              <a:rPr lang="ro-RO" sz="1400" dirty="0">
                <a:latin typeface="Abadi" panose="020B0604020104020204" pitchFamily="34" charset="0"/>
              </a:rPr>
              <a:t>- Effective in high-dimensional spaces</a:t>
            </a:r>
          </a:p>
          <a:p>
            <a:r>
              <a:rPr lang="ro-RO" sz="1400" dirty="0">
                <a:latin typeface="Abadi" panose="020B0604020104020204" pitchFamily="34" charset="0"/>
              </a:rPr>
              <a:t>- Sigmoid kernel provided best performance</a:t>
            </a:r>
            <a:endParaRPr lang="ru-RU" sz="1400" dirty="0"/>
          </a:p>
        </p:txBody>
      </p:sp>
    </p:spTree>
    <p:extLst>
      <p:ext uri="{BB962C8B-B14F-4D97-AF65-F5344CB8AC3E}">
        <p14:creationId xmlns:p14="http://schemas.microsoft.com/office/powerpoint/2010/main" val="379695325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2CAC4E-4F94-6D3B-AA33-D24C1BF64B46}"/>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9B9B80BF-A5B2-C466-6A50-7BEC11B03F76}"/>
              </a:ext>
            </a:extLst>
          </p:cNvPr>
          <p:cNvSpPr txBox="1">
            <a:spLocks/>
          </p:cNvSpPr>
          <p:nvPr/>
        </p:nvSpPr>
        <p:spPr>
          <a:xfrm>
            <a:off x="742512" y="1547359"/>
            <a:ext cx="7068725" cy="162166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0"/>
              </a:spcBef>
              <a:buNone/>
            </a:pPr>
            <a:r>
              <a:rPr lang="en-US" sz="1400" dirty="0">
                <a:solidFill>
                  <a:schemeClr val="tx1"/>
                </a:solidFill>
                <a:latin typeface="Abadi" panose="020B0604020104020204" pitchFamily="34" charset="0"/>
              </a:rPr>
              <a:t>Model: `</a:t>
            </a:r>
            <a:r>
              <a:rPr lang="en-US" sz="1400" dirty="0" err="1">
                <a:solidFill>
                  <a:schemeClr val="tx1"/>
                </a:solidFill>
                <a:latin typeface="Abadi" panose="020B0604020104020204" pitchFamily="34" charset="0"/>
              </a:rPr>
              <a:t>DecisionTreeClassifier</a:t>
            </a:r>
            <a:r>
              <a:rPr lang="en-US" sz="1400" dirty="0">
                <a:solidFill>
                  <a:schemeClr val="tx1"/>
                </a:solidFill>
                <a:latin typeface="Abadi" panose="020B0604020104020204" pitchFamily="34" charset="0"/>
              </a:rPr>
              <a:t>()` from scikit-learn</a:t>
            </a:r>
          </a:p>
          <a:p>
            <a:pPr marL="0" indent="0">
              <a:lnSpc>
                <a:spcPct val="100000"/>
              </a:lnSpc>
              <a:spcBef>
                <a:spcPts val="0"/>
              </a:spcBef>
              <a:buNone/>
            </a:pPr>
            <a:endParaRPr lang="en-US" sz="1400" dirty="0">
              <a:solidFill>
                <a:schemeClr val="tx1"/>
              </a:solidFill>
              <a:latin typeface="Abadi" panose="020B0604020104020204" pitchFamily="34" charset="0"/>
            </a:endParaRPr>
          </a:p>
          <a:p>
            <a:pPr marL="0" indent="0">
              <a:lnSpc>
                <a:spcPct val="100000"/>
              </a:lnSpc>
              <a:spcBef>
                <a:spcPts val="0"/>
              </a:spcBef>
              <a:buNone/>
            </a:pPr>
            <a:r>
              <a:rPr lang="en-US" sz="1400" dirty="0">
                <a:solidFill>
                  <a:schemeClr val="tx1"/>
                </a:solidFill>
                <a:latin typeface="Abadi" panose="020B0604020104020204" pitchFamily="34" charset="0"/>
              </a:rPr>
              <a:t>Hyperparameters tuned:</a:t>
            </a:r>
          </a:p>
          <a:p>
            <a:pPr marL="0" indent="0">
              <a:lnSpc>
                <a:spcPct val="100000"/>
              </a:lnSpc>
              <a:spcBef>
                <a:spcPts val="0"/>
              </a:spcBef>
              <a:buNone/>
            </a:pPr>
            <a:r>
              <a:rPr lang="en-US" sz="1400" dirty="0">
                <a:solidFill>
                  <a:schemeClr val="tx1"/>
                </a:solidFill>
                <a:latin typeface="Abadi" panose="020B0604020104020204" pitchFamily="34" charset="0"/>
              </a:rPr>
              <a:t>  - criterion: ['</a:t>
            </a:r>
            <a:r>
              <a:rPr lang="en-US" sz="1400" dirty="0" err="1">
                <a:solidFill>
                  <a:schemeClr val="tx1"/>
                </a:solidFill>
                <a:latin typeface="Abadi" panose="020B0604020104020204" pitchFamily="34" charset="0"/>
              </a:rPr>
              <a:t>gini</a:t>
            </a:r>
            <a:r>
              <a:rPr lang="en-US" sz="1400" dirty="0">
                <a:solidFill>
                  <a:schemeClr val="tx1"/>
                </a:solidFill>
                <a:latin typeface="Abadi" panose="020B0604020104020204" pitchFamily="34" charset="0"/>
              </a:rPr>
              <a:t>', 'entropy'] (split quality measure)</a:t>
            </a:r>
          </a:p>
          <a:p>
            <a:pPr marL="0" indent="0">
              <a:lnSpc>
                <a:spcPct val="100000"/>
              </a:lnSpc>
              <a:spcBef>
                <a:spcPts val="0"/>
              </a:spcBef>
              <a:buNone/>
            </a:pPr>
            <a:r>
              <a:rPr lang="en-US" sz="1400" dirty="0">
                <a:solidFill>
                  <a:schemeClr val="tx1"/>
                </a:solidFill>
                <a:latin typeface="Abadi" panose="020B0604020104020204" pitchFamily="34" charset="0"/>
              </a:rPr>
              <a:t>  - splitter: ['best', 'random'] (split strategy)</a:t>
            </a:r>
          </a:p>
          <a:p>
            <a:pPr marL="0" indent="0">
              <a:lnSpc>
                <a:spcPct val="100000"/>
              </a:lnSpc>
              <a:spcBef>
                <a:spcPts val="0"/>
              </a:spcBef>
              <a:buNone/>
            </a:pPr>
            <a:r>
              <a:rPr lang="en-US" sz="1400" dirty="0">
                <a:solidFill>
                  <a:schemeClr val="tx1"/>
                </a:solidFill>
                <a:latin typeface="Abadi" panose="020B0604020104020204" pitchFamily="34" charset="0"/>
              </a:rPr>
              <a:t>  - </a:t>
            </a:r>
            <a:r>
              <a:rPr lang="en-US" sz="1400" dirty="0" err="1">
                <a:solidFill>
                  <a:schemeClr val="tx1"/>
                </a:solidFill>
                <a:latin typeface="Abadi" panose="020B0604020104020204" pitchFamily="34" charset="0"/>
              </a:rPr>
              <a:t>max_depth</a:t>
            </a:r>
            <a:r>
              <a:rPr lang="en-US" sz="1400" dirty="0">
                <a:solidFill>
                  <a:schemeClr val="tx1"/>
                </a:solidFill>
                <a:latin typeface="Abadi" panose="020B0604020104020204" pitchFamily="34" charset="0"/>
              </a:rPr>
              <a:t>: [2-18] (maximum tree depth)</a:t>
            </a:r>
          </a:p>
          <a:p>
            <a:pPr marL="0" indent="0">
              <a:lnSpc>
                <a:spcPct val="100000"/>
              </a:lnSpc>
              <a:spcBef>
                <a:spcPts val="0"/>
              </a:spcBef>
              <a:buNone/>
            </a:pPr>
            <a:r>
              <a:rPr lang="en-US" sz="1400" dirty="0">
                <a:solidFill>
                  <a:schemeClr val="tx1"/>
                </a:solidFill>
                <a:latin typeface="Abadi" panose="020B0604020104020204" pitchFamily="34" charset="0"/>
              </a:rPr>
              <a:t>  - </a:t>
            </a:r>
            <a:r>
              <a:rPr lang="en-US" sz="1400" dirty="0" err="1">
                <a:solidFill>
                  <a:schemeClr val="tx1"/>
                </a:solidFill>
                <a:latin typeface="Abadi" panose="020B0604020104020204" pitchFamily="34" charset="0"/>
              </a:rPr>
              <a:t>max_features</a:t>
            </a:r>
            <a:r>
              <a:rPr lang="en-US" sz="1400" dirty="0">
                <a:solidFill>
                  <a:schemeClr val="tx1"/>
                </a:solidFill>
                <a:latin typeface="Abadi" panose="020B0604020104020204" pitchFamily="34" charset="0"/>
              </a:rPr>
              <a:t>, </a:t>
            </a:r>
            <a:r>
              <a:rPr lang="en-US" sz="1400" dirty="0" err="1">
                <a:solidFill>
                  <a:schemeClr val="tx1"/>
                </a:solidFill>
                <a:latin typeface="Abadi" panose="020B0604020104020204" pitchFamily="34" charset="0"/>
              </a:rPr>
              <a:t>min_samples_leaf</a:t>
            </a:r>
            <a:r>
              <a:rPr lang="en-US" sz="1400" dirty="0">
                <a:solidFill>
                  <a:schemeClr val="tx1"/>
                </a:solidFill>
                <a:latin typeface="Abadi" panose="020B0604020104020204" pitchFamily="34" charset="0"/>
              </a:rPr>
              <a:t>, </a:t>
            </a:r>
            <a:r>
              <a:rPr lang="en-US" sz="1400" dirty="0" err="1">
                <a:solidFill>
                  <a:schemeClr val="tx1"/>
                </a:solidFill>
                <a:latin typeface="Abadi" panose="020B0604020104020204" pitchFamily="34" charset="0"/>
              </a:rPr>
              <a:t>min_samples_split</a:t>
            </a:r>
            <a:endParaRPr lang="en-US" sz="1400" dirty="0">
              <a:solidFill>
                <a:schemeClr val="tx1"/>
              </a:solidFill>
              <a:latin typeface="Abadi" panose="020B0604020104020204" pitchFamily="34" charset="0"/>
            </a:endParaRPr>
          </a:p>
          <a:p>
            <a:pPr marL="0" indent="0">
              <a:lnSpc>
                <a:spcPct val="100000"/>
              </a:lnSpc>
              <a:spcBef>
                <a:spcPts val="0"/>
              </a:spcBef>
              <a:buNone/>
            </a:pPr>
            <a:endParaRPr lang="en-US" sz="1400" dirty="0">
              <a:solidFill>
                <a:schemeClr val="tx1"/>
              </a:solidFill>
              <a:latin typeface="Abadi" panose="020B0604020104020204" pitchFamily="34" charset="0"/>
            </a:endParaRPr>
          </a:p>
          <a:p>
            <a:pPr marL="0" indent="0">
              <a:lnSpc>
                <a:spcPct val="100000"/>
              </a:lnSpc>
              <a:spcBef>
                <a:spcPts val="0"/>
              </a:spcBef>
              <a:buNone/>
            </a:pPr>
            <a:r>
              <a:rPr lang="en-US" sz="1400" dirty="0">
                <a:solidFill>
                  <a:schemeClr val="tx1"/>
                </a:solidFill>
                <a:latin typeface="Abadi" panose="020B0604020104020204" pitchFamily="34" charset="0"/>
              </a:rPr>
              <a:t>Best parameters: criterion='</a:t>
            </a:r>
            <a:r>
              <a:rPr lang="en-US" sz="1400" dirty="0" err="1">
                <a:solidFill>
                  <a:schemeClr val="tx1"/>
                </a:solidFill>
                <a:latin typeface="Abadi" panose="020B0604020104020204" pitchFamily="34" charset="0"/>
              </a:rPr>
              <a:t>gini</a:t>
            </a:r>
            <a:r>
              <a:rPr lang="en-US" sz="1400" dirty="0">
                <a:solidFill>
                  <a:schemeClr val="tx1"/>
                </a:solidFill>
                <a:latin typeface="Abadi" panose="020B0604020104020204" pitchFamily="34" charset="0"/>
              </a:rPr>
              <a:t>', </a:t>
            </a:r>
            <a:r>
              <a:rPr lang="en-US" sz="1400" dirty="0" err="1">
                <a:solidFill>
                  <a:schemeClr val="tx1"/>
                </a:solidFill>
                <a:latin typeface="Abadi" panose="020B0604020104020204" pitchFamily="34" charset="0"/>
              </a:rPr>
              <a:t>max_depth</a:t>
            </a:r>
            <a:r>
              <a:rPr lang="en-US" sz="1400" dirty="0">
                <a:solidFill>
                  <a:schemeClr val="tx1"/>
                </a:solidFill>
                <a:latin typeface="Abadi" panose="020B0604020104020204" pitchFamily="34" charset="0"/>
              </a:rPr>
              <a:t>=18, </a:t>
            </a:r>
            <a:r>
              <a:rPr lang="en-US" sz="1400" dirty="0" err="1">
                <a:solidFill>
                  <a:schemeClr val="tx1"/>
                </a:solidFill>
                <a:latin typeface="Abadi" panose="020B0604020104020204" pitchFamily="34" charset="0"/>
              </a:rPr>
              <a:t>max_features</a:t>
            </a:r>
            <a:r>
              <a:rPr lang="en-US" sz="1400" dirty="0">
                <a:solidFill>
                  <a:schemeClr val="tx1"/>
                </a:solidFill>
                <a:latin typeface="Abadi" panose="020B0604020104020204" pitchFamily="34" charset="0"/>
              </a:rPr>
              <a:t>='sqrt', </a:t>
            </a:r>
            <a:r>
              <a:rPr lang="en-US" sz="1400" dirty="0" err="1">
                <a:solidFill>
                  <a:schemeClr val="tx1"/>
                </a:solidFill>
                <a:latin typeface="Abadi" panose="020B0604020104020204" pitchFamily="34" charset="0"/>
              </a:rPr>
              <a:t>min_samples_leaf</a:t>
            </a:r>
            <a:r>
              <a:rPr lang="en-US" sz="1400" dirty="0">
                <a:solidFill>
                  <a:schemeClr val="tx1"/>
                </a:solidFill>
                <a:latin typeface="Abadi" panose="020B0604020104020204" pitchFamily="34" charset="0"/>
              </a:rPr>
              <a:t>=4, </a:t>
            </a:r>
            <a:r>
              <a:rPr lang="en-US" sz="1400" dirty="0" err="1">
                <a:solidFill>
                  <a:schemeClr val="tx1"/>
                </a:solidFill>
                <a:latin typeface="Abadi" panose="020B0604020104020204" pitchFamily="34" charset="0"/>
              </a:rPr>
              <a:t>min_samples_split</a:t>
            </a:r>
            <a:r>
              <a:rPr lang="en-US" sz="1400" dirty="0">
                <a:solidFill>
                  <a:schemeClr val="tx1"/>
                </a:solidFill>
                <a:latin typeface="Abadi" panose="020B0604020104020204" pitchFamily="34" charset="0"/>
              </a:rPr>
              <a:t>=10, splitter='random’</a:t>
            </a:r>
          </a:p>
          <a:p>
            <a:pPr marL="0" indent="0">
              <a:lnSpc>
                <a:spcPct val="100000"/>
              </a:lnSpc>
              <a:spcBef>
                <a:spcPts val="0"/>
              </a:spcBef>
              <a:buNone/>
            </a:pPr>
            <a:endParaRPr lang="en-US" sz="1400" dirty="0">
              <a:solidFill>
                <a:schemeClr val="tx1"/>
              </a:solidFill>
              <a:latin typeface="Abadi" panose="020B0604020104020204" pitchFamily="34" charset="0"/>
            </a:endParaRPr>
          </a:p>
          <a:p>
            <a:pPr marL="0" indent="0">
              <a:lnSpc>
                <a:spcPct val="100000"/>
              </a:lnSpc>
              <a:spcBef>
                <a:spcPts val="0"/>
              </a:spcBef>
              <a:buNone/>
            </a:pPr>
            <a:r>
              <a:rPr lang="en-US" sz="1400" dirty="0">
                <a:solidFill>
                  <a:schemeClr val="tx1"/>
                </a:solidFill>
                <a:latin typeface="Abadi" panose="020B0604020104020204" pitchFamily="34" charset="0"/>
              </a:rPr>
              <a:t>Performance</a:t>
            </a:r>
          </a:p>
          <a:p>
            <a:pPr marL="0" indent="0">
              <a:lnSpc>
                <a:spcPct val="100000"/>
              </a:lnSpc>
              <a:spcBef>
                <a:spcPts val="0"/>
              </a:spcBef>
              <a:buNone/>
            </a:pPr>
            <a:r>
              <a:rPr lang="en-US" sz="1400" dirty="0">
                <a:solidFill>
                  <a:schemeClr val="tx1"/>
                </a:solidFill>
                <a:latin typeface="Abadi" panose="020B0604020104020204" pitchFamily="34" charset="0"/>
              </a:rPr>
              <a:t>Training accuracy: 88.93% (highest of all models)</a:t>
            </a:r>
          </a:p>
          <a:p>
            <a:pPr marL="0" indent="0">
              <a:lnSpc>
                <a:spcPct val="100000"/>
              </a:lnSpc>
              <a:spcBef>
                <a:spcPts val="0"/>
              </a:spcBef>
              <a:buNone/>
            </a:pPr>
            <a:r>
              <a:rPr lang="en-US" sz="1400" dirty="0">
                <a:solidFill>
                  <a:schemeClr val="tx1"/>
                </a:solidFill>
                <a:latin typeface="Abadi" panose="020B0604020104020204" pitchFamily="34" charset="0"/>
              </a:rPr>
              <a:t>Test accuracy: 83.33%</a:t>
            </a:r>
          </a:p>
          <a:p>
            <a:pPr marL="0" indent="0">
              <a:lnSpc>
                <a:spcPct val="100000"/>
              </a:lnSpc>
              <a:spcBef>
                <a:spcPts val="0"/>
              </a:spcBef>
              <a:buNone/>
            </a:pPr>
            <a:endParaRPr lang="en-US" sz="1400" dirty="0">
              <a:solidFill>
                <a:schemeClr val="tx1"/>
              </a:solidFill>
              <a:latin typeface="Abadi" panose="020B0604020104020204" pitchFamily="34" charset="0"/>
            </a:endParaRPr>
          </a:p>
          <a:p>
            <a:pPr marL="0" indent="0">
              <a:lnSpc>
                <a:spcPct val="100000"/>
              </a:lnSpc>
              <a:spcBef>
                <a:spcPts val="0"/>
              </a:spcBef>
              <a:buNone/>
            </a:pPr>
            <a:r>
              <a:rPr lang="en-US" sz="1400" dirty="0">
                <a:solidFill>
                  <a:schemeClr val="tx1"/>
                </a:solidFill>
                <a:latin typeface="Abadi" panose="020B0604020104020204" pitchFamily="34" charset="0"/>
              </a:rPr>
              <a:t>Characteristics</a:t>
            </a:r>
          </a:p>
          <a:p>
            <a:pPr marL="0" indent="0">
              <a:lnSpc>
                <a:spcPct val="100000"/>
              </a:lnSpc>
              <a:spcBef>
                <a:spcPts val="0"/>
              </a:spcBef>
              <a:buNone/>
            </a:pPr>
            <a:r>
              <a:rPr lang="en-US" sz="1400" dirty="0">
                <a:solidFill>
                  <a:schemeClr val="tx1"/>
                </a:solidFill>
                <a:latin typeface="Abadi" panose="020B0604020104020204" pitchFamily="34" charset="0"/>
              </a:rPr>
              <a:t>- Non-parametric, captures non-linear relationships</a:t>
            </a:r>
          </a:p>
          <a:p>
            <a:pPr marL="0" indent="0">
              <a:lnSpc>
                <a:spcPct val="100000"/>
              </a:lnSpc>
              <a:spcBef>
                <a:spcPts val="0"/>
              </a:spcBef>
              <a:buNone/>
            </a:pPr>
            <a:r>
              <a:rPr lang="en-US" sz="1400" dirty="0">
                <a:solidFill>
                  <a:schemeClr val="tx1"/>
                </a:solidFill>
                <a:latin typeface="Abadi" panose="020B0604020104020204" pitchFamily="34" charset="0"/>
              </a:rPr>
              <a:t>- Higher training accuracy suggests slight overfitting</a:t>
            </a:r>
          </a:p>
        </p:txBody>
      </p:sp>
      <p:sp>
        <p:nvSpPr>
          <p:cNvPr id="4" name="Slide Number Placeholder 3">
            <a:extLst>
              <a:ext uri="{FF2B5EF4-FFF2-40B4-BE49-F238E27FC236}">
                <a16:creationId xmlns:a16="http://schemas.microsoft.com/office/drawing/2014/main" id="{92BB827D-8AB1-7C2F-3073-E311E8124596}"/>
              </a:ext>
            </a:extLst>
          </p:cNvPr>
          <p:cNvSpPr>
            <a:spLocks noGrp="1"/>
          </p:cNvSpPr>
          <p:nvPr>
            <p:ph type="sldNum" sz="quarter" idx="12"/>
          </p:nvPr>
        </p:nvSpPr>
        <p:spPr/>
        <p:txBody>
          <a:bodyPr/>
          <a:lstStyle/>
          <a:p>
            <a:fld id="{5075537C-CA84-1446-933C-8E9D027F9201}" type="slidenum">
              <a:rPr lang="en-US" smtClean="0"/>
              <a:t>54</a:t>
            </a:fld>
            <a:endParaRPr lang="en-US"/>
          </a:p>
        </p:txBody>
      </p:sp>
      <p:sp>
        <p:nvSpPr>
          <p:cNvPr id="7" name="Title 1">
            <a:extLst>
              <a:ext uri="{FF2B5EF4-FFF2-40B4-BE49-F238E27FC236}">
                <a16:creationId xmlns:a16="http://schemas.microsoft.com/office/drawing/2014/main" id="{22F5EC8E-1352-3486-CB04-1C098FFB68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Decision Tree Classifier</a:t>
            </a:r>
            <a:endParaRPr lang="en-US" dirty="0">
              <a:solidFill>
                <a:srgbClr val="0B49CB"/>
              </a:solidFill>
            </a:endParaRPr>
          </a:p>
        </p:txBody>
      </p:sp>
    </p:spTree>
    <p:extLst>
      <p:ext uri="{BB962C8B-B14F-4D97-AF65-F5344CB8AC3E}">
        <p14:creationId xmlns:p14="http://schemas.microsoft.com/office/powerpoint/2010/main" val="232563181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A0A9E6-0675-86FC-76CA-3F99A343A7F7}"/>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9F884780-C868-38A4-BAAC-196BF1517057}"/>
              </a:ext>
            </a:extLst>
          </p:cNvPr>
          <p:cNvSpPr txBox="1">
            <a:spLocks/>
          </p:cNvSpPr>
          <p:nvPr/>
        </p:nvSpPr>
        <p:spPr>
          <a:xfrm>
            <a:off x="841125" y="1547359"/>
            <a:ext cx="7068725" cy="162166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endParaRPr lang="en-US" sz="1600" dirty="0">
              <a:solidFill>
                <a:schemeClr val="tx1"/>
              </a:solidFill>
            </a:endParaRPr>
          </a:p>
        </p:txBody>
      </p:sp>
      <p:sp>
        <p:nvSpPr>
          <p:cNvPr id="4" name="Slide Number Placeholder 3">
            <a:extLst>
              <a:ext uri="{FF2B5EF4-FFF2-40B4-BE49-F238E27FC236}">
                <a16:creationId xmlns:a16="http://schemas.microsoft.com/office/drawing/2014/main" id="{B317B24F-0B94-365C-12AB-0487488A1273}"/>
              </a:ext>
            </a:extLst>
          </p:cNvPr>
          <p:cNvSpPr>
            <a:spLocks noGrp="1"/>
          </p:cNvSpPr>
          <p:nvPr>
            <p:ph type="sldNum" sz="quarter" idx="12"/>
          </p:nvPr>
        </p:nvSpPr>
        <p:spPr/>
        <p:txBody>
          <a:bodyPr/>
          <a:lstStyle/>
          <a:p>
            <a:fld id="{5075537C-CA84-1446-933C-8E9D027F9201}" type="slidenum">
              <a:rPr lang="en-US" smtClean="0"/>
              <a:t>55</a:t>
            </a:fld>
            <a:endParaRPr lang="en-US"/>
          </a:p>
        </p:txBody>
      </p:sp>
      <p:sp>
        <p:nvSpPr>
          <p:cNvPr id="7" name="Title 1">
            <a:extLst>
              <a:ext uri="{FF2B5EF4-FFF2-40B4-BE49-F238E27FC236}">
                <a16:creationId xmlns:a16="http://schemas.microsoft.com/office/drawing/2014/main" id="{CBC869E1-B7AD-510C-9E75-A1D4D94F200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K-Nearest Neighbors</a:t>
            </a:r>
            <a:endParaRPr lang="en-US" dirty="0">
              <a:solidFill>
                <a:srgbClr val="0B49CB"/>
              </a:solidFill>
            </a:endParaRPr>
          </a:p>
        </p:txBody>
      </p:sp>
      <p:sp>
        <p:nvSpPr>
          <p:cNvPr id="3" name="TextBox 2">
            <a:extLst>
              <a:ext uri="{FF2B5EF4-FFF2-40B4-BE49-F238E27FC236}">
                <a16:creationId xmlns:a16="http://schemas.microsoft.com/office/drawing/2014/main" id="{D95473DA-3244-0DB2-425E-A615C95446F7}"/>
              </a:ext>
            </a:extLst>
          </p:cNvPr>
          <p:cNvSpPr txBox="1"/>
          <p:nvPr/>
        </p:nvSpPr>
        <p:spPr>
          <a:xfrm>
            <a:off x="734028" y="1502688"/>
            <a:ext cx="6096000" cy="3970318"/>
          </a:xfrm>
          <a:prstGeom prst="rect">
            <a:avLst/>
          </a:prstGeom>
          <a:noFill/>
        </p:spPr>
        <p:txBody>
          <a:bodyPr wrap="square">
            <a:spAutoFit/>
          </a:bodyPr>
          <a:lstStyle/>
          <a:p>
            <a:r>
              <a:rPr lang="ro-RO" sz="1400" dirty="0">
                <a:latin typeface="Abadi" panose="020B0604020104020204" pitchFamily="34" charset="0"/>
              </a:rPr>
              <a:t>Model: `KNeighborsClassifier()` from scikit-learn</a:t>
            </a:r>
          </a:p>
          <a:p>
            <a:endParaRPr lang="en-US" sz="1400" dirty="0">
              <a:latin typeface="Abadi" panose="020B0604020104020204" pitchFamily="34" charset="0"/>
            </a:endParaRPr>
          </a:p>
          <a:p>
            <a:r>
              <a:rPr lang="ro-RO" sz="1400" dirty="0">
                <a:latin typeface="Abadi" panose="020B0604020104020204" pitchFamily="34" charset="0"/>
              </a:rPr>
              <a:t>Hyperparameters tuned:</a:t>
            </a:r>
          </a:p>
          <a:p>
            <a:pPr algn="just"/>
            <a:r>
              <a:rPr lang="ro-RO" sz="1400" dirty="0">
                <a:latin typeface="Abadi" panose="020B0604020104020204" pitchFamily="34" charset="0"/>
              </a:rPr>
              <a:t>  - n_neighbors: [1-10] (number of neighbors)</a:t>
            </a:r>
          </a:p>
          <a:p>
            <a:r>
              <a:rPr lang="ro-RO" sz="1400" dirty="0">
                <a:latin typeface="Abadi" panose="020B0604020104020204" pitchFamily="34" charset="0"/>
              </a:rPr>
              <a:t>  - algorithm: ['auto', 'ball_tree', 'kd_tree', 'brute']</a:t>
            </a:r>
          </a:p>
          <a:p>
            <a:r>
              <a:rPr lang="ro-RO" sz="1400" dirty="0">
                <a:latin typeface="Abadi" panose="020B0604020104020204" pitchFamily="34" charset="0"/>
              </a:rPr>
              <a:t>  - p: [1, 2] (distance metric: Manhattan or Euclidean)</a:t>
            </a:r>
          </a:p>
          <a:p>
            <a:endParaRPr lang="en-US" sz="1400" dirty="0">
              <a:latin typeface="Abadi" panose="020B0604020104020204" pitchFamily="34" charset="0"/>
            </a:endParaRPr>
          </a:p>
          <a:p>
            <a:r>
              <a:rPr lang="ro-RO" sz="1400" dirty="0">
                <a:latin typeface="Abadi" panose="020B0604020104020204" pitchFamily="34" charset="0"/>
              </a:rPr>
              <a:t>Best parameters: algorithm='auto', n_neighbors=10, p=1 (Manhattan distance)</a:t>
            </a:r>
          </a:p>
          <a:p>
            <a:endParaRPr lang="ro-RO" sz="1400" dirty="0">
              <a:latin typeface="Abadi" panose="020B0604020104020204" pitchFamily="34" charset="0"/>
            </a:endParaRPr>
          </a:p>
          <a:p>
            <a:r>
              <a:rPr lang="ro-RO" sz="1400" dirty="0">
                <a:latin typeface="Abadi" panose="020B0604020104020204" pitchFamily="34" charset="0"/>
              </a:rPr>
              <a:t>Performance</a:t>
            </a:r>
          </a:p>
          <a:p>
            <a:r>
              <a:rPr lang="ro-RO" sz="1400" dirty="0">
                <a:latin typeface="Abadi" panose="020B0604020104020204" pitchFamily="34" charset="0"/>
              </a:rPr>
              <a:t>- Training accuracy: 84.82%</a:t>
            </a:r>
          </a:p>
          <a:p>
            <a:r>
              <a:rPr lang="ro-RO" sz="1400" dirty="0">
                <a:latin typeface="Abadi" panose="020B0604020104020204" pitchFamily="34" charset="0"/>
              </a:rPr>
              <a:t>- Test accuracy: 83.33%</a:t>
            </a:r>
          </a:p>
          <a:p>
            <a:endParaRPr lang="ro-RO" sz="1400" dirty="0">
              <a:latin typeface="Abadi" panose="020B0604020104020204" pitchFamily="34" charset="0"/>
            </a:endParaRPr>
          </a:p>
          <a:p>
            <a:r>
              <a:rPr lang="ro-RO" sz="1400" dirty="0">
                <a:latin typeface="Abadi" panose="020B0604020104020204" pitchFamily="34" charset="0"/>
              </a:rPr>
              <a:t>Characteristics</a:t>
            </a:r>
          </a:p>
          <a:p>
            <a:r>
              <a:rPr lang="ro-RO" sz="1400" dirty="0">
                <a:latin typeface="Abadi" panose="020B0604020104020204" pitchFamily="34" charset="0"/>
              </a:rPr>
              <a:t>- Non-parametric, instance-based learning</a:t>
            </a:r>
          </a:p>
          <a:p>
            <a:r>
              <a:rPr lang="ro-RO" sz="1400" dirty="0">
                <a:latin typeface="Abadi" panose="020B0604020104020204" pitchFamily="34" charset="0"/>
              </a:rPr>
              <a:t>- Manhattan distance preferred over Euclidean</a:t>
            </a:r>
          </a:p>
          <a:p>
            <a:r>
              <a:rPr lang="ro-RO" sz="1400" dirty="0">
                <a:latin typeface="Abadi" panose="020B0604020104020204" pitchFamily="34" charset="0"/>
              </a:rPr>
              <a:t>- No explicit training phase</a:t>
            </a:r>
            <a:endParaRPr lang="ru-RU" sz="1400" dirty="0"/>
          </a:p>
        </p:txBody>
      </p:sp>
    </p:spTree>
    <p:extLst>
      <p:ext uri="{BB962C8B-B14F-4D97-AF65-F5344CB8AC3E}">
        <p14:creationId xmlns:p14="http://schemas.microsoft.com/office/powerpoint/2010/main" val="24243562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just">
              <a:lnSpc>
                <a:spcPct val="120000"/>
              </a:lnSpc>
              <a:spcBef>
                <a:spcPts val="1400"/>
              </a:spcBef>
            </a:pPr>
            <a:r>
              <a:rPr lang="en-US" sz="1600" dirty="0">
                <a:solidFill>
                  <a:schemeClr val="accent3">
                    <a:lumMod val="25000"/>
                  </a:schemeClr>
                </a:solidFill>
                <a:latin typeface="Abadi"/>
              </a:rPr>
              <a:t>Data collection methodology applied:</a:t>
            </a:r>
          </a:p>
          <a:p>
            <a:pPr lvl="1" algn="just">
              <a:buFont typeface="Arial" panose="020B0604020202020204" pitchFamily="34" charset="0"/>
              <a:buChar char="•"/>
            </a:pPr>
            <a:r>
              <a:rPr lang="en-US" sz="1600" b="0" i="0" dirty="0">
                <a:solidFill>
                  <a:schemeClr val="tx1"/>
                </a:solidFill>
                <a:effectLst/>
                <a:latin typeface="var(--artdeco-reset-typography-font-family-sans)"/>
              </a:rPr>
              <a:t>We </a:t>
            </a:r>
            <a:r>
              <a:rPr lang="en-US" sz="1600" dirty="0">
                <a:solidFill>
                  <a:schemeClr val="tx1"/>
                </a:solidFill>
                <a:latin typeface="var(--artdeco-reset-typography-font-family-sans)"/>
              </a:rPr>
              <a:t>collected the </a:t>
            </a:r>
            <a:r>
              <a:rPr lang="en-US" sz="1600" b="0" i="0" dirty="0">
                <a:solidFill>
                  <a:schemeClr val="tx1"/>
                </a:solidFill>
                <a:effectLst/>
                <a:latin typeface="var(--artdeco-reset-typography-font-family-sans)"/>
              </a:rPr>
              <a:t>data from the SpaceX API using get requests.</a:t>
            </a:r>
          </a:p>
          <a:p>
            <a:pPr lvl="1" algn="just">
              <a:buFont typeface="Arial" panose="020B0604020202020204" pitchFamily="34" charset="0"/>
              <a:buChar char="•"/>
            </a:pPr>
            <a:r>
              <a:rPr lang="en-US" sz="1600" b="0" i="0" dirty="0">
                <a:solidFill>
                  <a:schemeClr val="tx1"/>
                </a:solidFill>
                <a:effectLst/>
                <a:latin typeface="var(--artdeco-reset-typography-font-family-sans)"/>
              </a:rPr>
              <a:t>Further, the response was decoded into JSON format and converted to a pandas </a:t>
            </a:r>
            <a:r>
              <a:rPr lang="en-US" sz="1600" b="0" i="0" dirty="0" err="1">
                <a:solidFill>
                  <a:schemeClr val="tx1"/>
                </a:solidFill>
                <a:effectLst/>
                <a:latin typeface="var(--artdeco-reset-typography-font-family-sans)"/>
              </a:rPr>
              <a:t>DataFrame</a:t>
            </a:r>
            <a:r>
              <a:rPr lang="en-US" sz="1600" b="0" i="0" dirty="0">
                <a:solidFill>
                  <a:schemeClr val="tx1"/>
                </a:solidFill>
                <a:effectLst/>
                <a:latin typeface="var(--artdeco-reset-typography-font-family-sans)"/>
              </a:rPr>
              <a:t> for analysis.</a:t>
            </a:r>
          </a:p>
          <a:p>
            <a:pPr algn="just">
              <a:lnSpc>
                <a:spcPct val="120000"/>
              </a:lnSpc>
              <a:spcBef>
                <a:spcPts val="1400"/>
              </a:spcBef>
            </a:pPr>
            <a:r>
              <a:rPr lang="en-US" sz="1600" dirty="0">
                <a:solidFill>
                  <a:schemeClr val="tx1"/>
                </a:solidFill>
                <a:latin typeface="Abadi"/>
              </a:rPr>
              <a:t>Data wrangling</a:t>
            </a:r>
          </a:p>
          <a:p>
            <a:pPr lvl="1" algn="just">
              <a:buFont typeface="Arial" panose="020B0604020202020204" pitchFamily="34" charset="0"/>
              <a:buChar char="•"/>
            </a:pPr>
            <a:r>
              <a:rPr lang="en-US" sz="1600" b="0" i="0" dirty="0">
                <a:solidFill>
                  <a:schemeClr val="tx1"/>
                </a:solidFill>
                <a:effectLst/>
                <a:latin typeface="var(--artdeco-reset-typography-font-family-sans)"/>
              </a:rPr>
              <a:t>Cleaned the data by checking for and filling in missing values.</a:t>
            </a:r>
          </a:p>
          <a:p>
            <a:pPr lvl="1" algn="just">
              <a:buFont typeface="Arial" panose="020B0604020202020204" pitchFamily="34" charset="0"/>
              <a:buChar char="•"/>
            </a:pPr>
            <a:r>
              <a:rPr lang="en-US" sz="1600" b="0" i="0" dirty="0">
                <a:solidFill>
                  <a:schemeClr val="tx1"/>
                </a:solidFill>
                <a:effectLst/>
                <a:latin typeface="var(--artdeco-reset-typography-font-family-sans)"/>
              </a:rPr>
              <a:t>Applied one-hot encoding to categorical features.</a:t>
            </a:r>
          </a:p>
          <a:p>
            <a:pPr algn="just">
              <a:lnSpc>
                <a:spcPct val="120000"/>
              </a:lnSpc>
              <a:spcBef>
                <a:spcPts val="1400"/>
              </a:spcBef>
            </a:pPr>
            <a:r>
              <a:rPr lang="en-US" sz="1600" dirty="0">
                <a:solidFill>
                  <a:schemeClr val="accent3">
                    <a:lumMod val="25000"/>
                  </a:schemeClr>
                </a:solidFill>
                <a:latin typeface="Abadi"/>
              </a:rPr>
              <a:t>Exploratory data analysis (EDA) using visualization and SQL</a:t>
            </a:r>
          </a:p>
          <a:p>
            <a:pPr algn="just">
              <a:lnSpc>
                <a:spcPct val="120000"/>
              </a:lnSpc>
              <a:spcBef>
                <a:spcPts val="1400"/>
              </a:spcBef>
            </a:pPr>
            <a:r>
              <a:rPr lang="en-US" sz="1600" dirty="0">
                <a:solidFill>
                  <a:schemeClr val="accent3">
                    <a:lumMod val="25000"/>
                  </a:schemeClr>
                </a:solidFill>
                <a:latin typeface="Abadi"/>
              </a:rPr>
              <a:t>Interactive visual analytics using Folium and </a:t>
            </a:r>
            <a:r>
              <a:rPr lang="en-US" sz="1600" dirty="0" err="1">
                <a:solidFill>
                  <a:schemeClr val="accent3">
                    <a:lumMod val="25000"/>
                  </a:schemeClr>
                </a:solidFill>
                <a:latin typeface="Abadi"/>
              </a:rPr>
              <a:t>Plotly</a:t>
            </a:r>
            <a:r>
              <a:rPr lang="en-US" sz="1600" dirty="0">
                <a:solidFill>
                  <a:schemeClr val="accent3">
                    <a:lumMod val="25000"/>
                  </a:schemeClr>
                </a:solidFill>
                <a:latin typeface="Abadi"/>
              </a:rPr>
              <a:t> Dash</a:t>
            </a:r>
          </a:p>
          <a:p>
            <a:pPr algn="just">
              <a:lnSpc>
                <a:spcPct val="120000"/>
              </a:lnSpc>
              <a:spcBef>
                <a:spcPts val="1400"/>
              </a:spcBef>
            </a:pPr>
            <a:r>
              <a:rPr lang="en-US" sz="1600" dirty="0">
                <a:solidFill>
                  <a:schemeClr val="accent3">
                    <a:lumMod val="25000"/>
                  </a:schemeClr>
                </a:solidFill>
                <a:latin typeface="Abadi"/>
              </a:rPr>
              <a:t>Using classification models conducted predictive analysis </a:t>
            </a:r>
          </a:p>
          <a:p>
            <a:pPr>
              <a:lnSpc>
                <a:spcPct val="120000"/>
              </a:lnSpc>
              <a:spcBef>
                <a:spcPts val="1400"/>
              </a:spcBef>
            </a:pPr>
            <a:endParaRPr lang="en-US" sz="1600" dirty="0">
              <a:solidFill>
                <a:schemeClr val="accent3">
                  <a:lumMod val="25000"/>
                </a:schemeClr>
              </a:solidFill>
              <a:latin typeface="Abadi"/>
            </a:endParaRPr>
          </a:p>
          <a:p>
            <a:pPr>
              <a:lnSpc>
                <a:spcPct val="100000"/>
              </a:lnSpc>
              <a:spcBef>
                <a:spcPts val="1400"/>
              </a:spcBef>
            </a:pPr>
            <a:endParaRPr lang="en-US" sz="1600" dirty="0">
              <a:solidFill>
                <a:schemeClr val="accent3">
                  <a:lumMod val="25000"/>
                </a:schemeClr>
              </a:solidFill>
              <a:latin typeface="Abadi"/>
            </a:endParaRPr>
          </a:p>
          <a:p>
            <a:pPr>
              <a:lnSpc>
                <a:spcPct val="100000"/>
              </a:lnSpc>
              <a:spcBef>
                <a:spcPts val="1400"/>
              </a:spcBef>
            </a:pPr>
            <a:endParaRPr lang="en-US" sz="1600" dirty="0">
              <a:solidFill>
                <a:schemeClr val="accent3">
                  <a:lumMod val="25000"/>
                </a:schemeClr>
              </a:solidFill>
              <a:latin typeface="Abadi"/>
            </a:endParaRPr>
          </a:p>
          <a:p>
            <a:pPr>
              <a:lnSpc>
                <a:spcPct val="100000"/>
              </a:lnSpc>
              <a:spcBef>
                <a:spcPts val="1400"/>
              </a:spcBef>
            </a:pPr>
            <a:endParaRPr lang="en-US" sz="1600" dirty="0">
              <a:solidFill>
                <a:schemeClr val="accent3">
                  <a:lumMod val="25000"/>
                </a:schemeClr>
              </a:solidFill>
              <a:latin typeface="Abadi"/>
            </a:endParaRPr>
          </a:p>
          <a:p>
            <a:pPr>
              <a:lnSpc>
                <a:spcPct val="100000"/>
              </a:lnSpc>
              <a:spcBef>
                <a:spcPts val="1400"/>
              </a:spcBef>
            </a:pPr>
            <a:endParaRPr lang="en-US" sz="16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gn="just">
              <a:lnSpc>
                <a:spcPct val="100000"/>
              </a:lnSpc>
              <a:spcBef>
                <a:spcPts val="1400"/>
              </a:spcBef>
            </a:pPr>
            <a:r>
              <a:rPr lang="en-US" sz="1800" dirty="0">
                <a:solidFill>
                  <a:schemeClr val="accent3">
                    <a:lumMod val="25000"/>
                  </a:schemeClr>
                </a:solidFill>
                <a:latin typeface="Abadi" panose="020B0604020104020204" pitchFamily="34" charset="0"/>
              </a:rPr>
              <a:t>Data collection began by utilizing the SpaceX API (a RESTful API) through GET requests. This process involved creating several helper functions to extract information from the API using identification numbers found in the launch data. To ensure consistency in the JSON results, the SpaceX launch data was requested, parsed via GET requests, and then decoded as JSON before being converted into a Pandas </a:t>
            </a:r>
            <a:r>
              <a:rPr lang="en-US" sz="1800" dirty="0" err="1">
                <a:solidFill>
                  <a:schemeClr val="accent3">
                    <a:lumMod val="25000"/>
                  </a:schemeClr>
                </a:solidFill>
                <a:latin typeface="Abadi" panose="020B0604020104020204" pitchFamily="34" charset="0"/>
              </a:rPr>
              <a:t>dataframe</a:t>
            </a:r>
            <a:r>
              <a:rPr lang="en-US" sz="1800" dirty="0">
                <a:solidFill>
                  <a:schemeClr val="accent3">
                    <a:lumMod val="25000"/>
                  </a:schemeClr>
                </a:solidFill>
                <a:latin typeface="Abadi" panose="020B0604020104020204" pitchFamily="34" charset="0"/>
              </a:rPr>
              <a:t>.</a:t>
            </a:r>
          </a:p>
          <a:p>
            <a:pPr algn="just">
              <a:lnSpc>
                <a:spcPct val="100000"/>
              </a:lnSpc>
              <a:spcBef>
                <a:spcPts val="1400"/>
              </a:spcBef>
            </a:pPr>
            <a:r>
              <a:rPr lang="en-US" sz="1800" dirty="0">
                <a:solidFill>
                  <a:schemeClr val="accent3">
                    <a:lumMod val="25000"/>
                  </a:schemeClr>
                </a:solidFill>
                <a:latin typeface="Abadi" panose="020B0604020104020204" pitchFamily="34" charset="0"/>
              </a:rPr>
              <a:t>Additionally, web scraping techniques were employed to gather historical Falcon 9 launch records from a Wikipedia page titled "List of Falcon 9 and Falcon Heavy launches." Since these records were stored in HTML format, </a:t>
            </a:r>
            <a:r>
              <a:rPr lang="en-US" sz="1800" dirty="0" err="1">
                <a:solidFill>
                  <a:schemeClr val="accent3">
                    <a:lumMod val="25000"/>
                  </a:schemeClr>
                </a:solidFill>
                <a:latin typeface="Abadi" panose="020B0604020104020204" pitchFamily="34" charset="0"/>
              </a:rPr>
              <a:t>BeautifulSoup</a:t>
            </a:r>
            <a:r>
              <a:rPr lang="en-US" sz="1800" dirty="0">
                <a:solidFill>
                  <a:schemeClr val="accent3">
                    <a:lumMod val="25000"/>
                  </a:schemeClr>
                </a:solidFill>
                <a:latin typeface="Abadi" panose="020B0604020104020204" pitchFamily="34" charset="0"/>
              </a:rPr>
              <a:t> and request libraries were used to extract the Falcon 9 launch HTML table records from the Wikipedia page. These records were then parsed and transformed into a Pandas </a:t>
            </a:r>
            <a:r>
              <a:rPr lang="en-US" sz="1800" dirty="0" err="1">
                <a:solidFill>
                  <a:schemeClr val="accent3">
                    <a:lumMod val="25000"/>
                  </a:schemeClr>
                </a:solidFill>
                <a:latin typeface="Abadi" panose="020B0604020104020204" pitchFamily="34" charset="0"/>
              </a:rPr>
              <a:t>dataframe</a:t>
            </a:r>
            <a:r>
              <a:rPr lang="en-US" sz="1800" dirty="0">
                <a:solidFill>
                  <a:schemeClr val="accent3">
                    <a:lumMod val="25000"/>
                  </a:schemeClr>
                </a:solidFill>
                <a:latin typeface="Abadi" panose="020B0604020104020204" pitchFamily="34" charset="0"/>
              </a:rPr>
              <a:t> for further analysis. Describe how data sets were collected. </a:t>
            </a:r>
          </a:p>
          <a:p>
            <a:pPr marL="0" indent="0">
              <a:buNone/>
            </a:pPr>
            <a:endParaRPr lang="en-US" sz="1800"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6813450" cy="4225925"/>
          </a:xfrm>
          <a:prstGeom prst="rect">
            <a:avLst/>
          </a:prstGeom>
        </p:spPr>
        <p:txBody>
          <a:bodyPr vert="horz" lIns="91440" tIns="45720" rIns="91440" bIns="45720" rtlCol="0" anchor="t">
            <a:normAutofit fontScale="92500"/>
          </a:bodyPr>
          <a:lstStyle/>
          <a:p>
            <a:pPr marL="0" indent="0" algn="just">
              <a:lnSpc>
                <a:spcPct val="100000"/>
              </a:lnSpc>
              <a:spcBef>
                <a:spcPts val="1400"/>
              </a:spcBef>
              <a:buNone/>
            </a:pPr>
            <a:r>
              <a:rPr lang="en-US" sz="1700" dirty="0">
                <a:solidFill>
                  <a:schemeClr val="accent3">
                    <a:lumMod val="25000"/>
                  </a:schemeClr>
                </a:solidFill>
                <a:latin typeface="Abadi" panose="020B0604020104020204" pitchFamily="34" charset="0"/>
              </a:rPr>
              <a:t>The code in the </a:t>
            </a:r>
            <a:r>
              <a:rPr lang="en-US" sz="1700" dirty="0" err="1">
                <a:solidFill>
                  <a:schemeClr val="accent3">
                    <a:lumMod val="25000"/>
                  </a:schemeClr>
                </a:solidFill>
                <a:latin typeface="Abadi" panose="020B0604020104020204" pitchFamily="34" charset="0"/>
              </a:rPr>
              <a:t>Jupyter</a:t>
            </a:r>
            <a:r>
              <a:rPr lang="en-US" sz="1700" dirty="0">
                <a:solidFill>
                  <a:schemeClr val="accent3">
                    <a:lumMod val="25000"/>
                  </a:schemeClr>
                </a:solidFill>
                <a:latin typeface="Abadi" panose="020B0604020104020204" pitchFamily="34" charset="0"/>
              </a:rPr>
              <a:t> notebook demonstrates how to gather and process SpaceX launch data using their API. The process begins by importing essential libraries and defining helper functions to navigate the API's response structure. The workflow continues with sending GET requests to the SpaceX API to retrieve launch records, which are then decoded from JSON format into a structured pandas </a:t>
            </a:r>
            <a:r>
              <a:rPr lang="en-US" sz="1700" dirty="0" err="1">
                <a:solidFill>
                  <a:schemeClr val="accent3">
                    <a:lumMod val="25000"/>
                  </a:schemeClr>
                </a:solidFill>
                <a:latin typeface="Abadi" panose="020B0604020104020204" pitchFamily="34" charset="0"/>
              </a:rPr>
              <a:t>DataFrame</a:t>
            </a:r>
            <a:r>
              <a:rPr lang="en-US" sz="1700" dirty="0">
                <a:solidFill>
                  <a:schemeClr val="accent3">
                    <a:lumMod val="25000"/>
                  </a:schemeClr>
                </a:solidFill>
                <a:latin typeface="Abadi" panose="020B0604020104020204" pitchFamily="34" charset="0"/>
              </a:rPr>
              <a:t>.</a:t>
            </a:r>
          </a:p>
          <a:p>
            <a:pPr marL="0" indent="0" algn="just">
              <a:lnSpc>
                <a:spcPct val="100000"/>
              </a:lnSpc>
              <a:spcBef>
                <a:spcPts val="1400"/>
              </a:spcBef>
              <a:buNone/>
            </a:pPr>
            <a:r>
              <a:rPr lang="en-US" sz="1700" dirty="0">
                <a:solidFill>
                  <a:schemeClr val="accent3">
                    <a:lumMod val="25000"/>
                  </a:schemeClr>
                </a:solidFill>
                <a:latin typeface="Abadi" panose="020B0604020104020204" pitchFamily="34" charset="0"/>
              </a:rPr>
              <a:t>The notebook focuses specifically on Falcon 9 launches by filtering the dataset and extracting critical features including booster information, payload details, launch site coordinates, and landing outcomes.</a:t>
            </a:r>
          </a:p>
          <a:p>
            <a:pPr marL="0" indent="0" algn="just">
              <a:lnSpc>
                <a:spcPct val="100000"/>
              </a:lnSpc>
              <a:spcBef>
                <a:spcPts val="1400"/>
              </a:spcBef>
              <a:buNone/>
            </a:pPr>
            <a:r>
              <a:rPr lang="en-US" sz="1700" dirty="0">
                <a:solidFill>
                  <a:schemeClr val="accent3">
                    <a:lumMod val="25000"/>
                  </a:schemeClr>
                </a:solidFill>
                <a:latin typeface="Abadi" panose="020B0604020104020204" pitchFamily="34" charset="0"/>
              </a:rPr>
              <a:t>After handling missing values through mean imputation, the cleaned dataset is exported to CSV format, creating a foundation for developing predictive models to determine the likelihood of successful Falcon 9 first stage landings - a key factor in SpaceX's cost-efficient launch strategy.</a:t>
            </a:r>
          </a:p>
          <a:p>
            <a:pPr marL="0" indent="0">
              <a:buNone/>
            </a:pPr>
            <a:r>
              <a:rPr lang="en-US" sz="1700" dirty="0">
                <a:solidFill>
                  <a:srgbClr val="FF0000"/>
                </a:solidFill>
                <a:latin typeface="Abadi" panose="020B0604020104020204" pitchFamily="34" charset="0"/>
              </a:rPr>
              <a:t>https://github.com/daureny/IBM_course/blob/main/jupyter-labs-spacex-data-collection-api%20(1).ipynb</a:t>
            </a:r>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9" name="Рисунок 8">
            <a:extLst>
              <a:ext uri="{FF2B5EF4-FFF2-40B4-BE49-F238E27FC236}">
                <a16:creationId xmlns:a16="http://schemas.microsoft.com/office/drawing/2014/main" id="{050A23FE-275C-DA45-741B-739BC8EDEE85}"/>
              </a:ext>
            </a:extLst>
          </p:cNvPr>
          <p:cNvPicPr>
            <a:picLocks noChangeAspect="1"/>
          </p:cNvPicPr>
          <p:nvPr/>
        </p:nvPicPr>
        <p:blipFill>
          <a:blip r:embed="rId3"/>
          <a:stretch>
            <a:fillRect/>
          </a:stretch>
        </p:blipFill>
        <p:spPr>
          <a:xfrm>
            <a:off x="7910624" y="1791134"/>
            <a:ext cx="3481220" cy="4244106"/>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582707" y="1677380"/>
            <a:ext cx="7715184" cy="3811587"/>
          </a:xfrm>
          <a:prstGeom prst="rect">
            <a:avLst/>
          </a:prstGeom>
        </p:spPr>
        <p:txBody>
          <a:bodyPr lIns="91440" tIns="45720" rIns="91440" bIns="45720" anchor="t">
            <a:noAutofit/>
          </a:bodyPr>
          <a:lstStyle/>
          <a:p>
            <a:pPr marL="0" indent="0" algn="just">
              <a:lnSpc>
                <a:spcPct val="100000"/>
              </a:lnSpc>
              <a:spcBef>
                <a:spcPts val="1400"/>
              </a:spcBef>
              <a:buNone/>
            </a:pPr>
            <a:r>
              <a:rPr lang="en-US" sz="1600" dirty="0">
                <a:latin typeface="Abadi" panose="020B0604020104020204" pitchFamily="34" charset="0"/>
              </a:rPr>
              <a:t>The SpaceX web scraping process extracts Falcon 9 launch data from Wikipedia using </a:t>
            </a:r>
            <a:r>
              <a:rPr lang="en-US" sz="1600" dirty="0" err="1">
                <a:latin typeface="Abadi" panose="020B0604020104020204" pitchFamily="34" charset="0"/>
              </a:rPr>
              <a:t>BeautifulSoup</a:t>
            </a:r>
            <a:r>
              <a:rPr lang="en-US" sz="1600" dirty="0">
                <a:latin typeface="Abadi" panose="020B0604020104020204" pitchFamily="34" charset="0"/>
              </a:rPr>
              <a:t> and requests libraries. After connecting to a specific version of the Wikipedia page, the notebook parses HTML content to locate launch record tables. It systematically extracts column names from table headers and processes each row to collect flight numbers, dates, booster versions, launch sites, payload details, and landing outcomes.</a:t>
            </a:r>
          </a:p>
          <a:p>
            <a:pPr marL="0" indent="0" algn="just">
              <a:lnSpc>
                <a:spcPct val="100000"/>
              </a:lnSpc>
              <a:spcBef>
                <a:spcPts val="1400"/>
              </a:spcBef>
              <a:buNone/>
            </a:pPr>
            <a:r>
              <a:rPr lang="en-US" sz="1600" dirty="0">
                <a:latin typeface="Abadi" panose="020B0604020104020204" pitchFamily="34" charset="0"/>
              </a:rPr>
              <a:t>All extracted data is organized into a dictionary with appropriate keys, then converted to a pandas </a:t>
            </a:r>
            <a:r>
              <a:rPr lang="en-US" sz="1600" dirty="0" err="1">
                <a:latin typeface="Abadi" panose="020B0604020104020204" pitchFamily="34" charset="0"/>
              </a:rPr>
              <a:t>DataFrame</a:t>
            </a:r>
            <a:r>
              <a:rPr lang="en-US" sz="1600" dirty="0">
                <a:latin typeface="Abadi" panose="020B0604020104020204" pitchFamily="34" charset="0"/>
              </a:rPr>
              <a:t> for subsequent analysis. This structured approach transforms unstructured web content into an organized dataset suitable for predicting Falcon 9 first stage landing success.</a:t>
            </a:r>
          </a:p>
          <a:p>
            <a:pPr marL="0" indent="0">
              <a:lnSpc>
                <a:spcPct val="100000"/>
              </a:lnSpc>
              <a:spcBef>
                <a:spcPts val="1400"/>
              </a:spcBef>
              <a:buNone/>
            </a:pPr>
            <a:r>
              <a:rPr lang="en-US" sz="1600" dirty="0">
                <a:solidFill>
                  <a:srgbClr val="FF0000"/>
                </a:solidFill>
                <a:latin typeface="Abadi" panose="020B0604020104020204" pitchFamily="34" charset="0"/>
              </a:rPr>
              <a:t>https://github.com/daureny/IBM_course/blob/main/jupyter-labs-webscraping%20(1).ipynb</a:t>
            </a:r>
            <a:endParaRPr lang="en-US" sz="1600" dirty="0">
              <a:latin typeface="Abadi" panose="020B0604020104020204" pitchFamily="34" charset="0"/>
            </a:endParaRPr>
          </a:p>
          <a:p>
            <a:pPr marL="0" indent="0">
              <a:lnSpc>
                <a:spcPts val="120"/>
              </a:lnSpc>
              <a:spcBef>
                <a:spcPts val="1400"/>
              </a:spcBef>
              <a:buNone/>
            </a:pPr>
            <a:endParaRPr lang="en-US" sz="1200" dirty="0">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pic>
        <p:nvPicPr>
          <p:cNvPr id="7" name="Рисунок 6">
            <a:extLst>
              <a:ext uri="{FF2B5EF4-FFF2-40B4-BE49-F238E27FC236}">
                <a16:creationId xmlns:a16="http://schemas.microsoft.com/office/drawing/2014/main" id="{CB4A91FD-2DEA-42E7-2548-5FF5D7542FFC}"/>
              </a:ext>
            </a:extLst>
          </p:cNvPr>
          <p:cNvPicPr>
            <a:picLocks noChangeAspect="1"/>
          </p:cNvPicPr>
          <p:nvPr/>
        </p:nvPicPr>
        <p:blipFill>
          <a:blip r:embed="rId3"/>
          <a:stretch>
            <a:fillRect/>
          </a:stretch>
        </p:blipFill>
        <p:spPr>
          <a:xfrm>
            <a:off x="8297891" y="1639888"/>
            <a:ext cx="3226132" cy="4233285"/>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6465</TotalTime>
  <Words>4538</Words>
  <Application>Microsoft Office PowerPoint</Application>
  <PresentationFormat>Широкоэкранный</PresentationFormat>
  <Paragraphs>405</Paragraphs>
  <Slides>55</Slides>
  <Notes>11</Notes>
  <HiddenSlides>0</HiddenSlides>
  <MMClips>0</MMClips>
  <ScaleCrop>false</ScaleCrop>
  <HeadingPairs>
    <vt:vector size="6" baseType="variant">
      <vt:variant>
        <vt:lpstr>Использованные шрифты</vt:lpstr>
      </vt:variant>
      <vt:variant>
        <vt:i4>6</vt:i4>
      </vt:variant>
      <vt:variant>
        <vt:lpstr>Тема</vt:lpstr>
      </vt:variant>
      <vt:variant>
        <vt:i4>1</vt:i4>
      </vt:variant>
      <vt:variant>
        <vt:lpstr>Заголовки слайдов</vt:lpstr>
      </vt:variant>
      <vt:variant>
        <vt:i4>55</vt:i4>
      </vt:variant>
    </vt:vector>
  </HeadingPairs>
  <TitlesOfParts>
    <vt:vector size="62" baseType="lpstr">
      <vt:lpstr>Abadi</vt:lpstr>
      <vt:lpstr>Arial</vt:lpstr>
      <vt:lpstr>Calibri</vt:lpstr>
      <vt:lpstr>IBM Plex Mono SemiBold</vt:lpstr>
      <vt:lpstr>system-ui</vt:lpstr>
      <vt:lpstr>var(--artdeco-reset-typography-font-family-sans)</vt:lpstr>
      <vt:lpstr>Custom Design</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Dauren Yeleukenov</cp:lastModifiedBy>
  <cp:revision>438</cp:revision>
  <dcterms:created xsi:type="dcterms:W3CDTF">2021-04-29T18:58:34Z</dcterms:created>
  <dcterms:modified xsi:type="dcterms:W3CDTF">2025-03-10T13:58:52Z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